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60" r:id="rId3"/>
    <p:sldId id="263" r:id="rId4"/>
    <p:sldId id="262" r:id="rId5"/>
    <p:sldId id="264" r:id="rId6"/>
    <p:sldId id="266" r:id="rId7"/>
    <p:sldId id="267" r:id="rId8"/>
    <p:sldId id="268" r:id="rId9"/>
    <p:sldId id="299" r:id="rId10"/>
    <p:sldId id="261" r:id="rId11"/>
    <p:sldId id="304" r:id="rId12"/>
    <p:sldId id="306" r:id="rId13"/>
    <p:sldId id="307" r:id="rId14"/>
    <p:sldId id="291" r:id="rId15"/>
    <p:sldId id="292" r:id="rId16"/>
    <p:sldId id="283" r:id="rId17"/>
    <p:sldId id="300" r:id="rId18"/>
    <p:sldId id="286" r:id="rId19"/>
    <p:sldId id="284" r:id="rId20"/>
    <p:sldId id="308" r:id="rId21"/>
    <p:sldId id="285" r:id="rId22"/>
    <p:sldId id="287" r:id="rId23"/>
    <p:sldId id="275" r:id="rId24"/>
    <p:sldId id="301" r:id="rId25"/>
    <p:sldId id="289" r:id="rId26"/>
    <p:sldId id="290" r:id="rId27"/>
    <p:sldId id="277" r:id="rId28"/>
    <p:sldId id="297" r:id="rId29"/>
    <p:sldId id="279" r:id="rId30"/>
    <p:sldId id="293" r:id="rId31"/>
    <p:sldId id="280" r:id="rId32"/>
    <p:sldId id="303" r:id="rId33"/>
    <p:sldId id="294" r:id="rId34"/>
    <p:sldId id="302" r:id="rId35"/>
    <p:sldId id="295" r:id="rId36"/>
    <p:sldId id="296" r:id="rId37"/>
    <p:sldId id="298" r:id="rId38"/>
    <p:sldId id="258" r:id="rId39"/>
    <p:sldId id="278" r:id="rId40"/>
    <p:sldId id="30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289"/>
    <a:srgbClr val="339966"/>
    <a:srgbClr val="6F4001"/>
    <a:srgbClr val="157FFF"/>
    <a:srgbClr val="E20071"/>
    <a:srgbClr val="E20087"/>
    <a:srgbClr val="FFABCB"/>
    <a:srgbClr val="EF720B"/>
    <a:srgbClr val="F79B4F"/>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99" autoAdjust="0"/>
  </p:normalViewPr>
  <p:slideViewPr>
    <p:cSldViewPr>
      <p:cViewPr varScale="1">
        <p:scale>
          <a:sx n="87" d="100"/>
          <a:sy n="87" d="100"/>
        </p:scale>
        <p:origin x="1596" y="84"/>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11159-04AA-4CC9-AD32-0CFBE0503CBD}" type="datetimeFigureOut">
              <a:rPr lang="en-AU" smtClean="0"/>
              <a:t>16/10/2015</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4C87A-AE94-4D37-8FC3-8CD0045DD4A4}" type="slidenum">
              <a:rPr lang="en-AU" smtClean="0"/>
              <a:t>‹#›</a:t>
            </a:fld>
            <a:endParaRPr lang="en-AU"/>
          </a:p>
        </p:txBody>
      </p:sp>
    </p:spTree>
    <p:extLst>
      <p:ext uri="{BB962C8B-B14F-4D97-AF65-F5344CB8AC3E}">
        <p14:creationId xmlns:p14="http://schemas.microsoft.com/office/powerpoint/2010/main" val="88113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1</a:t>
            </a:fld>
            <a:endParaRPr lang="en-AU"/>
          </a:p>
        </p:txBody>
      </p:sp>
    </p:spTree>
    <p:extLst>
      <p:ext uri="{BB962C8B-B14F-4D97-AF65-F5344CB8AC3E}">
        <p14:creationId xmlns:p14="http://schemas.microsoft.com/office/powerpoint/2010/main" val="384784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Here is an AUV taking pictures of the benthic seafloor. As you can see, unlike using SONAR from floating ships, AUVs travel much slower underwater and are also more expensive due to the mission costs. They also run out of battery power every tens of kilometres. Basically, AUVs cannot map benthic habitats at the rate ships have mapped seafloor bathymetry using SONAR. This raises the question, how should we best explore the seafloor    in order to map the benthic habitats under cost and time constraints?</a:t>
            </a:r>
            <a:endParaRPr lang="en-AU" dirty="0" smtClean="0"/>
          </a:p>
          <a:p>
            <a:endParaRPr lang="en-AU" dirty="0" smtClean="0"/>
          </a:p>
          <a:p>
            <a:r>
              <a:rPr lang="en-AU" dirty="0" smtClean="0"/>
              <a:t>My name is Kelvin, and today</a:t>
            </a:r>
            <a:r>
              <a:rPr lang="en-AU" baseline="0" dirty="0" smtClean="0"/>
              <a:t> I would like to chat to you about informative seafloor exploration for benthic habitat mapping. The idea is for the AUV to focus on exploring the most ‘informative’ places      so that the vehicle can obtain the most essential information regarding the seafloor       in order to map the benthic habitats more quickly. This is a form of an informative path planning problem. There are two parts to this thesis: the path planning part, and the mapping part. We will talk about mapping first.</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10</a:t>
            </a:fld>
            <a:endParaRPr lang="en-AU"/>
          </a:p>
        </p:txBody>
      </p:sp>
    </p:spTree>
    <p:extLst>
      <p:ext uri="{BB962C8B-B14F-4D97-AF65-F5344CB8AC3E}">
        <p14:creationId xmlns:p14="http://schemas.microsoft.com/office/powerpoint/2010/main" val="150056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the basic Benthic Habitat</a:t>
            </a:r>
            <a:r>
              <a:rPr lang="en-AU" baseline="0" dirty="0" smtClean="0"/>
              <a:t> Mapping Problem is this. Here is an typical example using the dataset from Scott Reef, Western Australia. On the left is a map of the bathymetric depth of the seafloor, and on the right are the habitat types or labels. For example, we’ve got here Sand Biota, Dense Coral, Barron Sand.</a:t>
            </a:r>
          </a:p>
          <a:p>
            <a:endParaRPr lang="en-AU" baseline="0" dirty="0" smtClean="0"/>
          </a:p>
          <a:p>
            <a:r>
              <a:rPr lang="en-AU" baseline="0" dirty="0" smtClean="0"/>
              <a:t>We know from just now that there are lot of regions with plenty of bathymetric data. The idea is to learn a relationship between the habitat types and the bathymetric features at places that we have been before, and use that to infer the habitat types based on the bathymetric features at places that we haven’t been to.</a:t>
            </a:r>
          </a:p>
          <a:p>
            <a:endParaRPr lang="en-AU" baseline="0" dirty="0" smtClean="0"/>
          </a:p>
          <a:p>
            <a:r>
              <a:rPr lang="en-AU" baseline="0" dirty="0" smtClean="0"/>
              <a:t>Also, notice that we are modelling the habitat type on the bathymetric features of the habitats, not on the location of the habitats. This is because we expect that habitat types are more correlated with the local seafloor terrain structure instead of its location – it doesn’t really matter where it is. More importantly, this is what allows the vehicle to infer places that are potentially far away but have similar bathymetric signature as a habitat it has observed before.</a:t>
            </a:r>
          </a:p>
          <a:p>
            <a:endParaRPr lang="en-AU" baseline="0" dirty="0" smtClean="0"/>
          </a:p>
          <a:p>
            <a:endParaRPr lang="en-AU" baseline="0" dirty="0" smtClean="0"/>
          </a:p>
          <a:p>
            <a:r>
              <a:rPr lang="en-AU" baseline="0" dirty="0" smtClean="0"/>
              <a:t>Put Bathy + Labels = Map Animation and The Pictures</a:t>
            </a:r>
          </a:p>
          <a:p>
            <a:r>
              <a:rPr lang="en-AU" baseline="0" dirty="0" smtClean="0"/>
              <a:t>EDIT: Put Bathy + Labels = Map Animation (Show The Images)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11</a:t>
            </a:fld>
            <a:endParaRPr lang="en-AU"/>
          </a:p>
        </p:txBody>
      </p:sp>
    </p:spTree>
    <p:extLst>
      <p:ext uri="{BB962C8B-B14F-4D97-AF65-F5344CB8AC3E}">
        <p14:creationId xmlns:p14="http://schemas.microsoft.com/office/powerpoint/2010/main" val="315924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the basic Benthic Habitat</a:t>
            </a:r>
            <a:r>
              <a:rPr lang="en-AU" baseline="0" dirty="0" smtClean="0"/>
              <a:t> Mapping Problem is this. Here is an typical example using the dataset from Scott Reef, Western Australia. On the left is a map of the bathymetric depth of the seafloor, and on the right are the habitat types or labels. For example, we’ve got here Sand Biota, Dense Coral, Barron Sand.</a:t>
            </a:r>
          </a:p>
          <a:p>
            <a:endParaRPr lang="en-AU" baseline="0" dirty="0" smtClean="0"/>
          </a:p>
          <a:p>
            <a:r>
              <a:rPr lang="en-AU" baseline="0" dirty="0" smtClean="0"/>
              <a:t>We know from just now that there are lot of regions with plenty of bathymetric data. The idea is to learn a relationship between the habitat types and the bathymetric features at places that we have been before, and use that to infer the habitat types based on the bathymetric features at places that we haven’t been to.</a:t>
            </a:r>
          </a:p>
          <a:p>
            <a:endParaRPr lang="en-AU" baseline="0" dirty="0" smtClean="0"/>
          </a:p>
          <a:p>
            <a:r>
              <a:rPr lang="en-AU" baseline="0" dirty="0" smtClean="0"/>
              <a:t>Also, notice that we are modelling the habitat type on the bathymetric features of the habitats, not on the location of the habitats. This is because we expect that habitat types are more correlated with the local seafloor terrain structure instead of its location – it doesn’t really matter where it is. More importantly, this is what allows the vehicle to infer places that are potentially far away but have similar bathymetric signature as a habitat it has observed before.</a:t>
            </a:r>
          </a:p>
          <a:p>
            <a:endParaRPr lang="en-AU" baseline="0" dirty="0" smtClean="0"/>
          </a:p>
          <a:p>
            <a:endParaRPr lang="en-AU" baseline="0" dirty="0" smtClean="0"/>
          </a:p>
          <a:p>
            <a:r>
              <a:rPr lang="en-AU" baseline="0" dirty="0" smtClean="0"/>
              <a:t>Put Bathy + Labels = Map Animation and </a:t>
            </a:r>
            <a:r>
              <a:rPr lang="en-AU" baseline="0" smtClean="0"/>
              <a:t>The Pictures</a:t>
            </a:r>
            <a:endParaRPr lang="en-AU" baseline="0" dirty="0" smtClean="0"/>
          </a:p>
          <a:p>
            <a:r>
              <a:rPr lang="en-AU" baseline="0" dirty="0" smtClean="0"/>
              <a:t>EDIT: Put Bathy + Labels = Map Animation (Show The Images)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12</a:t>
            </a:fld>
            <a:endParaRPr lang="en-AU"/>
          </a:p>
        </p:txBody>
      </p:sp>
    </p:spTree>
    <p:extLst>
      <p:ext uri="{BB962C8B-B14F-4D97-AF65-F5344CB8AC3E}">
        <p14:creationId xmlns:p14="http://schemas.microsoft.com/office/powerpoint/2010/main" val="2547629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the basic Benthic Habitat</a:t>
            </a:r>
            <a:r>
              <a:rPr lang="en-AU" baseline="0" dirty="0" smtClean="0"/>
              <a:t> Mapping Problem is this. Here is an typical example using the dataset from Scott Reef, Western Australia. On the left is a map of the bathymetric depth of the seafloor, and on the right are the habitat types or labels. For example, we’ve got here Sand Biota, Dense Coral, Barron Sand.</a:t>
            </a:r>
          </a:p>
          <a:p>
            <a:endParaRPr lang="en-AU" baseline="0" dirty="0" smtClean="0"/>
          </a:p>
          <a:p>
            <a:r>
              <a:rPr lang="en-AU" baseline="0" dirty="0" smtClean="0"/>
              <a:t>We know from just now that there are lot of regions with plenty of bathymetric data. The idea is to learn a relationship between the habitat types and the bathymetric features at places that we have been before, and use that to infer the habitat types based on the bathymetric features at places that we haven’t been to.</a:t>
            </a:r>
          </a:p>
          <a:p>
            <a:endParaRPr lang="en-AU" baseline="0" dirty="0" smtClean="0"/>
          </a:p>
          <a:p>
            <a:r>
              <a:rPr lang="en-AU" baseline="0" dirty="0" smtClean="0"/>
              <a:t>Also, notice that we are modelling the habitat type on the bathymetric features of the habitats, not on the location of the habitats. This is because we expect that habitat types are more correlated with the local seafloor terrain structure instead of its location – it doesn’t really matter where it is. More importantly, this is what allows the vehicle to infer places that are potentially far away but have similar bathymetric signature as a habitat it has observed before.</a:t>
            </a:r>
          </a:p>
          <a:p>
            <a:endParaRPr lang="en-AU" baseline="0" dirty="0" smtClean="0"/>
          </a:p>
          <a:p>
            <a:endParaRPr lang="en-AU" baseline="0" dirty="0" smtClean="0"/>
          </a:p>
          <a:p>
            <a:r>
              <a:rPr lang="en-AU" baseline="0" dirty="0" smtClean="0"/>
              <a:t>Put Bathy + Labels = Map Animation and </a:t>
            </a:r>
            <a:r>
              <a:rPr lang="en-AU" baseline="0" smtClean="0"/>
              <a:t>The Pictures</a:t>
            </a:r>
            <a:endParaRPr lang="en-AU" baseline="0" dirty="0" smtClean="0"/>
          </a:p>
          <a:p>
            <a:r>
              <a:rPr lang="en-AU" baseline="0" dirty="0" smtClean="0"/>
              <a:t>EDIT: Put Bathy + Labels = Map Animation (Show The Images)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13</a:t>
            </a:fld>
            <a:endParaRPr lang="en-AU"/>
          </a:p>
        </p:txBody>
      </p:sp>
    </p:spTree>
    <p:extLst>
      <p:ext uri="{BB962C8B-B14F-4D97-AF65-F5344CB8AC3E}">
        <p14:creationId xmlns:p14="http://schemas.microsoft.com/office/powerpoint/2010/main" val="1791612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Of course, the</a:t>
            </a:r>
            <a:r>
              <a:rPr lang="en-AU" baseline="0" dirty="0" smtClean="0"/>
              <a:t> structure of the terrain isn’t just determined by the depth. From the depth data, we can actually extract more bathymetric features that summarises the local terrain structure.</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14</a:t>
            </a:fld>
            <a:endParaRPr lang="en-AU"/>
          </a:p>
        </p:txBody>
      </p:sp>
    </p:spTree>
    <p:extLst>
      <p:ext uri="{BB962C8B-B14F-4D97-AF65-F5344CB8AC3E}">
        <p14:creationId xmlns:p14="http://schemas.microsoft.com/office/powerpoint/2010/main" val="1044564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For</a:t>
            </a:r>
            <a:r>
              <a:rPr lang="en-AU" baseline="0" dirty="0" smtClean="0"/>
              <a:t> the Scott Reef dataset, we extracted the aspect and rugosities at short scales and long scales. Aspect is just another word for the terrain slope, and </a:t>
            </a:r>
            <a:r>
              <a:rPr lang="en-AU" baseline="0" dirty="0" err="1" smtClean="0"/>
              <a:t>rugosity</a:t>
            </a:r>
            <a:r>
              <a:rPr lang="en-AU" baseline="0" dirty="0" smtClean="0"/>
              <a:t> simply refers to the local roughness of the terrain. Along with depth, we will model the habitat types using these five bathymetric features.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15</a:t>
            </a:fld>
            <a:endParaRPr lang="en-AU"/>
          </a:p>
        </p:txBody>
      </p:sp>
    </p:spTree>
    <p:extLst>
      <p:ext uri="{BB962C8B-B14F-4D97-AF65-F5344CB8AC3E}">
        <p14:creationId xmlns:p14="http://schemas.microsoft.com/office/powerpoint/2010/main" val="1954868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So, we need to learn a relationship between input variables – the bathymetric features, and an output variable – the habitat type. This means we need to develop some sort of inference model.</a:t>
            </a:r>
          </a:p>
          <a:p>
            <a:endParaRPr lang="en-AU" baseline="0" dirty="0" smtClean="0"/>
          </a:p>
          <a:p>
            <a:r>
              <a:rPr lang="en-AU" baseline="0" dirty="0" smtClean="0"/>
              <a:t>One of the most awesome tools in machine learning are Gaussian processes. These are Bayesian and Non-Parametric models that are able to model a variety of phenomena! By Bayesian we mean that instead of trying to predict a point value, it tries to infer a probabilistic distribution of its prediction. By Non-Parametric, we mean that its model structure isn’t determined directly by parameters. For example, a linear model has intercept and slope parameters that directly determines the shape of the model. Here, we don’t have that sort of thing, which makes this model very flexible.</a:t>
            </a:r>
          </a:p>
          <a:p>
            <a:endParaRPr lang="en-AU" baseline="0" dirty="0" smtClean="0"/>
          </a:p>
          <a:p>
            <a:r>
              <a:rPr lang="en-AU" baseline="0" dirty="0" smtClean="0"/>
              <a:t>The most important assumption, however, is that points closer to each other in the feature space are more correlated. And notice that it’s how close they are in feature space, which is not necessarily your spatial space. So in our case, if two places are very far away but they both have similar depth, aspect, and </a:t>
            </a:r>
            <a:r>
              <a:rPr lang="en-AU" baseline="0" dirty="0" err="1" smtClean="0"/>
              <a:t>rugosity</a:t>
            </a:r>
            <a:r>
              <a:rPr lang="en-AU" baseline="0" dirty="0" smtClean="0"/>
              <a:t>, then they are deemed very correlated by the GP model. </a:t>
            </a:r>
          </a:p>
          <a:p>
            <a:endParaRPr lang="en-AU" baseline="0" dirty="0" smtClean="0"/>
          </a:p>
          <a:p>
            <a:endParaRPr lang="en-AU" baseline="0" dirty="0" smtClean="0"/>
          </a:p>
          <a:p>
            <a:r>
              <a:rPr lang="en-AU" baseline="0" dirty="0" smtClean="0"/>
              <a:t>-Gaussian process: Non-Parametric and Bayesian Model</a:t>
            </a:r>
          </a:p>
          <a:p>
            <a:r>
              <a:rPr lang="en-AU" baseline="0" dirty="0" smtClean="0"/>
              <a:t>-Explain “Bayesian” and “Non-Parametric”</a:t>
            </a:r>
          </a:p>
          <a:p>
            <a:r>
              <a:rPr lang="en-AU" baseline="0" dirty="0" smtClean="0"/>
              <a:t>It is a Stochastic Process that generalises the usual multivariate Gaussian distribution. In fact, it can be seen as an infinite dimensional Gaussian distribution. As such, it can be used to model functions, instead of just finitely many variables.</a:t>
            </a:r>
          </a:p>
          <a:p>
            <a:r>
              <a:rPr lang="en-AU" baseline="0" dirty="0" smtClean="0"/>
              <a:t>-Define a GP</a:t>
            </a:r>
          </a:p>
          <a:p>
            <a:r>
              <a:rPr lang="en-AU" baseline="0" dirty="0" smtClean="0"/>
              <a:t>-Prior/Posterior</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16</a:t>
            </a:fld>
            <a:endParaRPr lang="en-AU"/>
          </a:p>
        </p:txBody>
      </p:sp>
    </p:spTree>
    <p:extLst>
      <p:ext uri="{BB962C8B-B14F-4D97-AF65-F5344CB8AC3E}">
        <p14:creationId xmlns:p14="http://schemas.microsoft.com/office/powerpoint/2010/main" val="2022788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Here</a:t>
            </a:r>
            <a:r>
              <a:rPr lang="en-AU" baseline="0" dirty="0" smtClean="0"/>
              <a:t> is a typical example of Bayesian </a:t>
            </a:r>
            <a:r>
              <a:rPr lang="en-AU" baseline="0" dirty="0" err="1" smtClean="0"/>
              <a:t>Modeling</a:t>
            </a:r>
            <a:r>
              <a:rPr lang="en-AU" baseline="0" dirty="0" smtClean="0"/>
              <a:t> using a GP. The objective is to predict the underlying function f(x)</a:t>
            </a:r>
          </a:p>
          <a:p>
            <a:endParaRPr lang="en-AU" baseline="0" dirty="0" smtClean="0"/>
          </a:p>
          <a:p>
            <a:r>
              <a:rPr lang="en-AU" baseline="0" dirty="0" smtClean="0"/>
              <a:t>We start off with some prior where we have no initial data. So in this case we will just assume that it’s a zero function with standard variance. The black line here is the mean prediction, and the shaded region represents the uncertainty. Because this is a distribution, I can sample multiple functions from this, and you can see that they mostly lie in the shaded region and are on average zero. </a:t>
            </a:r>
          </a:p>
          <a:p>
            <a:endParaRPr lang="en-AU" baseline="0" dirty="0" smtClean="0"/>
          </a:p>
          <a:p>
            <a:r>
              <a:rPr lang="en-AU" baseline="0" dirty="0" smtClean="0"/>
              <a:t>After we add in two observations at x = 0.2 and 0.8, we update our distribution to a posterior. You can see two things here. Firstly, at places where we have observation, the variance decreased to zero, because we are now certain about the prediction there. Secondly, you can see the concept of covariance here. Places closer to the observations have their means pulled closer and their variance smaller, which shows how inference can be done at places it hasn’t observed.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17</a:t>
            </a:fld>
            <a:endParaRPr lang="en-AU"/>
          </a:p>
        </p:txBody>
      </p:sp>
    </p:spTree>
    <p:extLst>
      <p:ext uri="{BB962C8B-B14F-4D97-AF65-F5344CB8AC3E}">
        <p14:creationId xmlns:p14="http://schemas.microsoft.com/office/powerpoint/2010/main" val="703605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But wait! Benthic Habitat Mapping is a classification problem, where we try to determine the habitat types! The output of our model should be discrete! But the way I’m talking about GPs here sound like it’s used for regression problems, where outputs are continuous. So how do use GPs for classification?</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18</a:t>
            </a:fld>
            <a:endParaRPr lang="en-AU"/>
          </a:p>
        </p:txBody>
      </p:sp>
    </p:spTree>
    <p:extLst>
      <p:ext uri="{BB962C8B-B14F-4D97-AF65-F5344CB8AC3E}">
        <p14:creationId xmlns:p14="http://schemas.microsoft.com/office/powerpoint/2010/main" val="1503310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a:t>
            </a:r>
            <a:r>
              <a:rPr lang="en-AU" baseline="0" dirty="0" smtClean="0"/>
              <a:t> fact Gaussian processes are the middle man in our model. Here’s a really simple graphical model that will show you what I mean.</a:t>
            </a:r>
          </a:p>
          <a:p>
            <a:endParaRPr lang="en-AU" baseline="0" dirty="0" smtClean="0"/>
          </a:p>
          <a:p>
            <a:r>
              <a:rPr lang="en-AU" baseline="0" dirty="0" smtClean="0"/>
              <a:t>Here, the blue clouds are things that we know, which are: bathymetry and habitat types at training Locations, and bathymetry at places we want to infer the habitats for, which are our query features. The green clouds are things we need to infer.</a:t>
            </a:r>
          </a:p>
          <a:p>
            <a:endParaRPr lang="en-AU" baseline="0" dirty="0" smtClean="0"/>
          </a:p>
          <a:p>
            <a:r>
              <a:rPr lang="en-AU" baseline="0" dirty="0" smtClean="0"/>
              <a:t>The idea is that during the training stage, we learn a latent function that aims to explain the type of habitats we have observed. Here latent just means that it’s not directly observed.</a:t>
            </a:r>
          </a:p>
          <a:p>
            <a:endParaRPr lang="en-AU" baseline="0" dirty="0" smtClean="0"/>
          </a:p>
          <a:p>
            <a:r>
              <a:rPr lang="en-AU" baseline="0" dirty="0" smtClean="0"/>
              <a:t>And the way you interpret this latent function is like this: Let’s just talk about a binary case where you want to classify between two objects, an apple and an orange. So your output is either y = apple or y = orange. The latent function would then represent the ‘apple-ness’ of the observations (explain with hands).</a:t>
            </a:r>
          </a:p>
          <a:p>
            <a:endParaRPr lang="en-AU" baseline="0" dirty="0" smtClean="0"/>
          </a:p>
          <a:p>
            <a:r>
              <a:rPr lang="en-AU" baseline="0" dirty="0" smtClean="0"/>
              <a:t>Now, this latent function is now continuous, so we model this as a GP, which can tell us about the latent functions at places we have not observed, which allows use to infer the type of habitats there.</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19</a:t>
            </a:fld>
            <a:endParaRPr lang="en-AU"/>
          </a:p>
        </p:txBody>
      </p:sp>
    </p:spTree>
    <p:extLst>
      <p:ext uri="{BB962C8B-B14F-4D97-AF65-F5344CB8AC3E}">
        <p14:creationId xmlns:p14="http://schemas.microsoft.com/office/powerpoint/2010/main" val="376970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I want to start off by asking: How much of the ocean do you think we have mapped?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a:t>
            </a:fld>
            <a:endParaRPr lang="en-AU"/>
          </a:p>
        </p:txBody>
      </p:sp>
    </p:spTree>
    <p:extLst>
      <p:ext uri="{BB962C8B-B14F-4D97-AF65-F5344CB8AC3E}">
        <p14:creationId xmlns:p14="http://schemas.microsoft.com/office/powerpoint/2010/main" val="909786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a:t>
            </a:r>
            <a:r>
              <a:rPr lang="en-AU" baseline="0" dirty="0" smtClean="0"/>
              <a:t> fact Gaussian processes are the middle man in our model. Here’s a really simple graphical model that will show you what I mean.</a:t>
            </a:r>
          </a:p>
          <a:p>
            <a:endParaRPr lang="en-AU" baseline="0" dirty="0" smtClean="0"/>
          </a:p>
          <a:p>
            <a:r>
              <a:rPr lang="en-AU" baseline="0" dirty="0" smtClean="0"/>
              <a:t>Here, the blue clouds are things that we know, which are: bathymetry and habitat types at training Locations, and bathymetry at places we want to infer the habitats for, which are our query features. The green clouds are things we need to infer.</a:t>
            </a:r>
          </a:p>
          <a:p>
            <a:endParaRPr lang="en-AU" baseline="0" dirty="0" smtClean="0"/>
          </a:p>
          <a:p>
            <a:r>
              <a:rPr lang="en-AU" baseline="0" dirty="0" smtClean="0"/>
              <a:t>The idea is that during the training stage, we learn a latent function that aims to explain the type of habitats we have observed. Here latent just means that it’s not directly observed.</a:t>
            </a:r>
          </a:p>
          <a:p>
            <a:endParaRPr lang="en-AU" baseline="0" dirty="0" smtClean="0"/>
          </a:p>
          <a:p>
            <a:r>
              <a:rPr lang="en-AU" baseline="0" dirty="0" smtClean="0"/>
              <a:t>And the way you interpret this latent function is like this: Let’s just talk about a binary case where you want to classify between two objects, an apple and an orange. So your output is either y = apple or y = orange. The latent function would then represent the ‘apple-ness’ of the observations (explain with hands).</a:t>
            </a:r>
          </a:p>
          <a:p>
            <a:endParaRPr lang="en-AU" baseline="0" dirty="0" smtClean="0"/>
          </a:p>
          <a:p>
            <a:r>
              <a:rPr lang="en-AU" baseline="0" dirty="0" smtClean="0"/>
              <a:t>Now, this latent function is now continuous, so we model this as a GP, which can tell us about the latent functions at places we have not observed, which allows use to infer the type of habitats there.</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20</a:t>
            </a:fld>
            <a:endParaRPr lang="en-AU"/>
          </a:p>
        </p:txBody>
      </p:sp>
    </p:spTree>
    <p:extLst>
      <p:ext uri="{BB962C8B-B14F-4D97-AF65-F5344CB8AC3E}">
        <p14:creationId xmlns:p14="http://schemas.microsoft.com/office/powerpoint/2010/main" val="3038826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Now, since</a:t>
            </a:r>
            <a:r>
              <a:rPr lang="en-AU" baseline="0" dirty="0" smtClean="0"/>
              <a:t> this is a Bayesian model, we’re outputting probabilities. For simplicity here is the case for a binary classification scenario. You have a latent function that determines the “</a:t>
            </a:r>
            <a:r>
              <a:rPr lang="en-AU" baseline="0" dirty="0" err="1" smtClean="0"/>
              <a:t>appleness</a:t>
            </a:r>
            <a:r>
              <a:rPr lang="en-AU" baseline="0" dirty="0" smtClean="0"/>
              <a:t>”, and you want to squash that into the probability that it is an “apple”. The way you squash it is done by a likelihood function which is usually a logistic or </a:t>
            </a:r>
            <a:r>
              <a:rPr lang="en-AU" baseline="0" dirty="0" err="1" smtClean="0"/>
              <a:t>probit</a:t>
            </a:r>
            <a:r>
              <a:rPr lang="en-AU" baseline="0" dirty="0" smtClean="0"/>
              <a:t> function. If the probably is greater than 0.5, we’ll say it’s an apple, and if not, it’s an orange. </a:t>
            </a:r>
          </a:p>
          <a:p>
            <a:endParaRPr lang="en-AU" baseline="0" dirty="0" smtClean="0"/>
          </a:p>
          <a:p>
            <a:endParaRPr lang="en-AU" baseline="0" dirty="0" smtClean="0"/>
          </a:p>
          <a:p>
            <a:r>
              <a:rPr lang="en-AU" baseline="0" dirty="0" smtClean="0"/>
              <a:t>Make sure this is explained properly</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21</a:t>
            </a:fld>
            <a:endParaRPr lang="en-AU"/>
          </a:p>
        </p:txBody>
      </p:sp>
    </p:spTree>
    <p:extLst>
      <p:ext uri="{BB962C8B-B14F-4D97-AF65-F5344CB8AC3E}">
        <p14:creationId xmlns:p14="http://schemas.microsoft.com/office/powerpoint/2010/main" val="3544630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Here</a:t>
            </a:r>
            <a:r>
              <a:rPr lang="en-AU" baseline="0" dirty="0" smtClean="0"/>
              <a:t> is the result of applying the GP model to the Scott Reef Data. Here I have only given it 200 training points from past mission tracks, which barely covers the area, and it is able to achieve a mapping accuracy of almost 60%. Notice that the mapping accuracy criteria here is very harsh, it’ll count the prediction wrong even when you say it’s Sand Biota 1 when it’s actually Sand Biota 2. This shows you the power of applying Gaussian process models on bathymetric features, which allows you to infer places that are potentially far away.</a:t>
            </a:r>
          </a:p>
          <a:p>
            <a:endParaRPr lang="en-AU" baseline="0" dirty="0" smtClean="0"/>
          </a:p>
          <a:p>
            <a:endParaRPr lang="en-AU" baseline="0" dirty="0" smtClean="0"/>
          </a:p>
          <a:p>
            <a:r>
              <a:rPr lang="en-AU" baseline="0" dirty="0" smtClean="0"/>
              <a:t>Describe how we got the ground truth</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22</a:t>
            </a:fld>
            <a:endParaRPr lang="en-AU"/>
          </a:p>
        </p:txBody>
      </p:sp>
    </p:spTree>
    <p:extLst>
      <p:ext uri="{BB962C8B-B14F-4D97-AF65-F5344CB8AC3E}">
        <p14:creationId xmlns:p14="http://schemas.microsoft.com/office/powerpoint/2010/main" val="3185937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Now that we can build a map, we can start trying to develop an exploration policy!</a:t>
            </a:r>
          </a:p>
          <a:p>
            <a:endParaRPr lang="en-AU" dirty="0" smtClean="0"/>
          </a:p>
          <a:p>
            <a:r>
              <a:rPr lang="en-AU" dirty="0" smtClean="0"/>
              <a:t>The most</a:t>
            </a:r>
            <a:r>
              <a:rPr lang="en-AU" baseline="0" dirty="0" smtClean="0"/>
              <a:t> important concept in informative path planning is “Acquisition Functions”. They measure the desirability of a candidate path. For us, we because we are trying to map out a region, we want to find the most informative places, so more information means more desirable. But how do we quantify the amount of information along any given path? (refer to diagram)</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23</a:t>
            </a:fld>
            <a:endParaRPr lang="en-AU"/>
          </a:p>
        </p:txBody>
      </p:sp>
    </p:spTree>
    <p:extLst>
      <p:ext uri="{BB962C8B-B14F-4D97-AF65-F5344CB8AC3E}">
        <p14:creationId xmlns:p14="http://schemas.microsoft.com/office/powerpoint/2010/main" val="3341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 most cases, information is captured</a:t>
            </a:r>
            <a:r>
              <a:rPr lang="en-AU" baseline="0" dirty="0" smtClean="0"/>
              <a:t> by some sort of entropy measure.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24</a:t>
            </a:fld>
            <a:endParaRPr lang="en-AU"/>
          </a:p>
        </p:txBody>
      </p:sp>
    </p:spTree>
    <p:extLst>
      <p:ext uri="{BB962C8B-B14F-4D97-AF65-F5344CB8AC3E}">
        <p14:creationId xmlns:p14="http://schemas.microsoft.com/office/powerpoint/2010/main" val="3041083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And this entropy depends</a:t>
            </a:r>
            <a:r>
              <a:rPr lang="en-AU" baseline="0" dirty="0" smtClean="0"/>
              <a:t> on the predictive probabilities of your model, which we get from the likelihood squashing from just now.</a:t>
            </a:r>
          </a:p>
          <a:p>
            <a:endParaRPr lang="en-AU" baseline="0" dirty="0" smtClean="0"/>
          </a:p>
          <a:p>
            <a:r>
              <a:rPr lang="en-AU" dirty="0" smtClean="0"/>
              <a:t>But there</a:t>
            </a:r>
            <a:r>
              <a:rPr lang="en-AU" baseline="0" dirty="0" smtClean="0"/>
              <a:t> is a complication when you find the entropy of a path with a classification model: The transformation from the latent function f to the output y actually gets rid of the joint distribution from the latent functions!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25</a:t>
            </a:fld>
            <a:endParaRPr lang="en-AU"/>
          </a:p>
        </p:txBody>
      </p:sp>
    </p:spTree>
    <p:extLst>
      <p:ext uri="{BB962C8B-B14F-4D97-AF65-F5344CB8AC3E}">
        <p14:creationId xmlns:p14="http://schemas.microsoft.com/office/powerpoint/2010/main" val="621959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What this</a:t>
            </a:r>
            <a:r>
              <a:rPr lang="en-AU" baseline="0" dirty="0" smtClean="0"/>
              <a:t> means that we only have the entropy of each location SEPARATELY, not together. We call this type of acquisition non-mutual. And what tends to happen when you use non-mutual acquisitions is that your path shrivels up if it finds a local maximum. Imagine… (explain)</a:t>
            </a:r>
          </a:p>
          <a:p>
            <a:endParaRPr lang="en-AU" baseline="0" dirty="0" smtClean="0"/>
          </a:p>
          <a:p>
            <a:r>
              <a:rPr lang="en-AU" baseline="0" dirty="0" smtClean="0"/>
              <a:t>Now to get a joint entropy you can try to use Monte Carlo methods, but for them to be accurate you would need quite a bit of samples which can take a lot of computational time.</a:t>
            </a:r>
          </a:p>
        </p:txBody>
      </p:sp>
      <p:sp>
        <p:nvSpPr>
          <p:cNvPr id="4" name="Slide Number Placeholder 3"/>
          <p:cNvSpPr>
            <a:spLocks noGrp="1"/>
          </p:cNvSpPr>
          <p:nvPr>
            <p:ph type="sldNum" sz="quarter" idx="10"/>
          </p:nvPr>
        </p:nvSpPr>
        <p:spPr/>
        <p:txBody>
          <a:bodyPr/>
          <a:lstStyle/>
          <a:p>
            <a:fld id="{29A4C87A-AE94-4D37-8FC3-8CD0045DD4A4}" type="slidenum">
              <a:rPr lang="en-AU" smtClean="0"/>
              <a:t>26</a:t>
            </a:fld>
            <a:endParaRPr lang="en-AU"/>
          </a:p>
        </p:txBody>
      </p:sp>
    </p:spTree>
    <p:extLst>
      <p:ext uri="{BB962C8B-B14F-4D97-AF65-F5344CB8AC3E}">
        <p14:creationId xmlns:p14="http://schemas.microsoft.com/office/powerpoint/2010/main" val="360335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Instead, we</a:t>
            </a:r>
            <a:r>
              <a:rPr lang="en-AU" baseline="0" dirty="0" smtClean="0"/>
              <a:t> developed this new entropy measure called </a:t>
            </a:r>
            <a:r>
              <a:rPr lang="en-AU" baseline="0" dirty="0" err="1" smtClean="0"/>
              <a:t>Linearised</a:t>
            </a:r>
            <a:r>
              <a:rPr lang="en-AU" baseline="0" dirty="0" smtClean="0"/>
              <a:t> Model Differential Entropy. This is the entropy of the prediction probabilities itself, which we can compute because it is simply some smooth transformation of the latent function.</a:t>
            </a:r>
          </a:p>
          <a:p>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But wait, you say: That isn’t’ the entropy of the predictions anymore. And you’re right. This is not meant to approximate the prediction entropy. It is a new entropy measure that measures the ability to separate the classes. In fact, it can be show to be able to handle both uncertainty due to both bias and variance. Plus it’s computationally faster and analytically tractable.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27</a:t>
            </a:fld>
            <a:endParaRPr lang="en-AU"/>
          </a:p>
        </p:txBody>
      </p:sp>
    </p:spTree>
    <p:extLst>
      <p:ext uri="{BB962C8B-B14F-4D97-AF65-F5344CB8AC3E}">
        <p14:creationId xmlns:p14="http://schemas.microsoft.com/office/powerpoint/2010/main" val="2731412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Now that we have an acquisition</a:t>
            </a:r>
            <a:r>
              <a:rPr lang="en-AU" baseline="0" dirty="0" smtClean="0"/>
              <a:t> function, we need to develop a path planning scheme. And we want this to be non-myopic, which means that we want the path planner to plan for the future and not just for the immediate information gains.</a:t>
            </a:r>
          </a:p>
          <a:p>
            <a:endParaRPr lang="en-AU" baseline="0" dirty="0" smtClean="0"/>
          </a:p>
          <a:p>
            <a:r>
              <a:rPr lang="en-AU" baseline="0" dirty="0" smtClean="0"/>
              <a:t>Here we have formulated a receding horizon approach, where the vehicle would find the optimal path of a finite length with the most information, take one step into it, and repeat the </a:t>
            </a:r>
            <a:r>
              <a:rPr lang="en-AU" baseline="0" smtClean="0"/>
              <a:t>process.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28</a:t>
            </a:fld>
            <a:endParaRPr lang="en-AU"/>
          </a:p>
        </p:txBody>
      </p:sp>
    </p:spTree>
    <p:extLst>
      <p:ext uri="{BB962C8B-B14F-4D97-AF65-F5344CB8AC3E}">
        <p14:creationId xmlns:p14="http://schemas.microsoft.com/office/powerpoint/2010/main" val="1722694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Here is what it looks like it</a:t>
            </a:r>
            <a:r>
              <a:rPr lang="en-AU" baseline="0" dirty="0" smtClean="0"/>
              <a:t> travels.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29</a:t>
            </a:fld>
            <a:endParaRPr lang="en-AU"/>
          </a:p>
        </p:txBody>
      </p:sp>
    </p:spTree>
    <p:extLst>
      <p:ext uri="{BB962C8B-B14F-4D97-AF65-F5344CB8AC3E}">
        <p14:creationId xmlns:p14="http://schemas.microsoft.com/office/powerpoint/2010/main" val="1920754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There</a:t>
            </a:r>
            <a:r>
              <a:rPr lang="en-AU" baseline="0" dirty="0" smtClean="0"/>
              <a:t> is this general consensus that we have only explored 5% of the seafloor, leaving 95% untouched.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a:t>
            </a:fld>
            <a:endParaRPr lang="en-AU"/>
          </a:p>
        </p:txBody>
      </p:sp>
    </p:spTree>
    <p:extLst>
      <p:ext uri="{BB962C8B-B14F-4D97-AF65-F5344CB8AC3E}">
        <p14:creationId xmlns:p14="http://schemas.microsoft.com/office/powerpoint/2010/main" val="2091937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Now we are ready to</a:t>
            </a:r>
            <a:r>
              <a:rPr lang="en-AU" baseline="0" dirty="0" smtClean="0"/>
              <a:t> test this on the Scott Reef dataset.</a:t>
            </a:r>
          </a:p>
          <a:p>
            <a:endParaRPr lang="en-AU" baseline="0" dirty="0" smtClean="0"/>
          </a:p>
          <a:p>
            <a:r>
              <a:rPr lang="en-AU" baseline="0" dirty="0" smtClean="0"/>
              <a:t>Describe Scenario</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30</a:t>
            </a:fld>
            <a:endParaRPr lang="en-AU"/>
          </a:p>
        </p:txBody>
      </p:sp>
    </p:spTree>
    <p:extLst>
      <p:ext uri="{BB962C8B-B14F-4D97-AF65-F5344CB8AC3E}">
        <p14:creationId xmlns:p14="http://schemas.microsoft.com/office/powerpoint/2010/main" val="1635139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31</a:t>
            </a:fld>
            <a:endParaRPr lang="en-AU"/>
          </a:p>
        </p:txBody>
      </p:sp>
    </p:spTree>
    <p:extLst>
      <p:ext uri="{BB962C8B-B14F-4D97-AF65-F5344CB8AC3E}">
        <p14:creationId xmlns:p14="http://schemas.microsoft.com/office/powerpoint/2010/main" val="3893424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32</a:t>
            </a:fld>
            <a:endParaRPr lang="en-AU"/>
          </a:p>
        </p:txBody>
      </p:sp>
    </p:spTree>
    <p:extLst>
      <p:ext uri="{BB962C8B-B14F-4D97-AF65-F5344CB8AC3E}">
        <p14:creationId xmlns:p14="http://schemas.microsoft.com/office/powerpoint/2010/main" val="3311970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33</a:t>
            </a:fld>
            <a:endParaRPr lang="en-AU"/>
          </a:p>
        </p:txBody>
      </p:sp>
    </p:spTree>
    <p:extLst>
      <p:ext uri="{BB962C8B-B14F-4D97-AF65-F5344CB8AC3E}">
        <p14:creationId xmlns:p14="http://schemas.microsoft.com/office/powerpoint/2010/main" val="4225463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34</a:t>
            </a:fld>
            <a:endParaRPr lang="en-AU"/>
          </a:p>
        </p:txBody>
      </p:sp>
    </p:spTree>
    <p:extLst>
      <p:ext uri="{BB962C8B-B14F-4D97-AF65-F5344CB8AC3E}">
        <p14:creationId xmlns:p14="http://schemas.microsoft.com/office/powerpoint/2010/main" val="594992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35</a:t>
            </a:fld>
            <a:endParaRPr lang="en-AU"/>
          </a:p>
        </p:txBody>
      </p:sp>
    </p:spTree>
    <p:extLst>
      <p:ext uri="{BB962C8B-B14F-4D97-AF65-F5344CB8AC3E}">
        <p14:creationId xmlns:p14="http://schemas.microsoft.com/office/powerpoint/2010/main" val="1305297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36</a:t>
            </a:fld>
            <a:endParaRPr lang="en-AU"/>
          </a:p>
        </p:txBody>
      </p:sp>
    </p:spTree>
    <p:extLst>
      <p:ext uri="{BB962C8B-B14F-4D97-AF65-F5344CB8AC3E}">
        <p14:creationId xmlns:p14="http://schemas.microsoft.com/office/powerpoint/2010/main" val="4044398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37</a:t>
            </a:fld>
            <a:endParaRPr lang="en-AU"/>
          </a:p>
        </p:txBody>
      </p:sp>
    </p:spTree>
    <p:extLst>
      <p:ext uri="{BB962C8B-B14F-4D97-AF65-F5344CB8AC3E}">
        <p14:creationId xmlns:p14="http://schemas.microsoft.com/office/powerpoint/2010/main" val="3408181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38</a:t>
            </a:fld>
            <a:endParaRPr lang="en-AU"/>
          </a:p>
        </p:txBody>
      </p:sp>
    </p:spTree>
    <p:extLst>
      <p:ext uri="{BB962C8B-B14F-4D97-AF65-F5344CB8AC3E}">
        <p14:creationId xmlns:p14="http://schemas.microsoft.com/office/powerpoint/2010/main" val="2248481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It</a:t>
            </a:r>
            <a:r>
              <a:rPr lang="en-AU" baseline="0" dirty="0" smtClean="0"/>
              <a:t> also has some very nice properties. Here is a simple example where we have two classes with labels 1 and -1 and a lot of data. We can see that the Monte Carlo approach, after many samples, converges to the prediction information entropy. However, under abundant data, we would really like the entropy measure to focus on the boundaries between the classes, because that’s where we’re actually uncertain about. However, you can see that the prediction entropy is also quite high at places where there is still data, because it’s close to places without data. If we use this for acquisition, the vehicle would still be tempted to explore those places even though we’re actually quite certain already. Instead, the </a:t>
            </a:r>
            <a:r>
              <a:rPr lang="en-AU" baseline="0" dirty="0" err="1" smtClean="0"/>
              <a:t>linearised</a:t>
            </a:r>
            <a:r>
              <a:rPr lang="en-AU" baseline="0" dirty="0" smtClean="0"/>
              <a:t> model differential entropy strikes a good balance between boundaries and unobserved places.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39</a:t>
            </a:fld>
            <a:endParaRPr lang="en-AU"/>
          </a:p>
        </p:txBody>
      </p:sp>
    </p:spTree>
    <p:extLst>
      <p:ext uri="{BB962C8B-B14F-4D97-AF65-F5344CB8AC3E}">
        <p14:creationId xmlns:p14="http://schemas.microsoft.com/office/powerpoint/2010/main" val="339251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But actually,</a:t>
            </a:r>
            <a:r>
              <a:rPr lang="en-AU" baseline="0" dirty="0" smtClean="0"/>
              <a:t> we do have a map of the entire ocean floor, just at a very crude resolution of 5 km – and this is done by some very smart satellite observation techniques.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4</a:t>
            </a:fld>
            <a:endParaRPr lang="en-AU"/>
          </a:p>
        </p:txBody>
      </p:sp>
    </p:spTree>
    <p:extLst>
      <p:ext uri="{BB962C8B-B14F-4D97-AF65-F5344CB8AC3E}">
        <p14:creationId xmlns:p14="http://schemas.microsoft.com/office/powerpoint/2010/main" val="1812882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It</a:t>
            </a:r>
            <a:r>
              <a:rPr lang="en-AU" baseline="0" dirty="0" smtClean="0"/>
              <a:t> also has some very nice properties. Here is a simple example where we have two classes with labels 1 and -1 and a lot of data. We can see that the Monte Carlo approach, after many samples, converges to the prediction information entropy. However, under abundant data, we would really like the entropy measure to focus on the boundaries between the classes, because that’s where we’re actually uncertain about. However, you can see that the prediction entropy is also quite high at places where there is still data, because it’s close to places without data. If we use this for acquisition, the vehicle would still be tempted to explore those places even though we’re actually quite certain already. Instead, the </a:t>
            </a:r>
            <a:r>
              <a:rPr lang="en-AU" baseline="0" dirty="0" err="1" smtClean="0"/>
              <a:t>linearised</a:t>
            </a:r>
            <a:r>
              <a:rPr lang="en-AU" baseline="0" dirty="0" smtClean="0"/>
              <a:t> model differential entropy strikes a good balance between boundaries and unobserved places.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40</a:t>
            </a:fld>
            <a:endParaRPr lang="en-AU"/>
          </a:p>
        </p:txBody>
      </p:sp>
    </p:spTree>
    <p:extLst>
      <p:ext uri="{BB962C8B-B14F-4D97-AF65-F5344CB8AC3E}">
        <p14:creationId xmlns:p14="http://schemas.microsoft.com/office/powerpoint/2010/main" val="732915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If you want better resolutions at 100 meters, we have still</a:t>
            </a:r>
            <a:r>
              <a:rPr lang="en-AU" baseline="0" dirty="0" smtClean="0"/>
              <a:t> have around 10% to 15% of our planet’s ocean mapped, which is around the size of Africa. And this is done by using SONAR techniques from ships sailing across the sea.</a:t>
            </a:r>
            <a:r>
              <a:rPr lang="en-AU" dirty="0" smtClean="0"/>
              <a:t> </a:t>
            </a:r>
            <a:r>
              <a:rPr lang="en-AU" baseline="0" dirty="0" smtClean="0"/>
              <a:t>However, that’s just the structural features of the seafloor, which we call Bathymetric features.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5</a:t>
            </a:fld>
            <a:endParaRPr lang="en-AU"/>
          </a:p>
        </p:txBody>
      </p:sp>
    </p:spTree>
    <p:extLst>
      <p:ext uri="{BB962C8B-B14F-4D97-AF65-F5344CB8AC3E}">
        <p14:creationId xmlns:p14="http://schemas.microsoft.com/office/powerpoint/2010/main" val="48428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That’s not really want we want to know. What we really want to know about are the types of habitat environments that exists at those seafloor regions. We call these Benthic Habitats.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6</a:t>
            </a:fld>
            <a:endParaRPr lang="en-AU"/>
          </a:p>
        </p:txBody>
      </p:sp>
    </p:spTree>
    <p:extLst>
      <p:ext uri="{BB962C8B-B14F-4D97-AF65-F5344CB8AC3E}">
        <p14:creationId xmlns:p14="http://schemas.microsoft.com/office/powerpoint/2010/main" val="1819067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a:t>
            </a:r>
            <a:r>
              <a:rPr lang="en-AU" baseline="0" dirty="0" smtClean="0"/>
              <a:t> how much of THOSE regions have we actually visited?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7</a:t>
            </a:fld>
            <a:endParaRPr lang="en-AU"/>
          </a:p>
        </p:txBody>
      </p:sp>
    </p:spTree>
    <p:extLst>
      <p:ext uri="{BB962C8B-B14F-4D97-AF65-F5344CB8AC3E}">
        <p14:creationId xmlns:p14="http://schemas.microsoft.com/office/powerpoint/2010/main" val="569334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Surprisingly,</a:t>
            </a:r>
            <a:r>
              <a:rPr lang="en-AU" baseline="0" dirty="0" smtClean="0"/>
              <a:t> only 0.05%! For a planet which is 70% covered with ocean, we really do not know much about the Earth’s most abundant type of habitats.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8</a:t>
            </a:fld>
            <a:endParaRPr lang="en-AU"/>
          </a:p>
        </p:txBody>
      </p:sp>
    </p:spTree>
    <p:extLst>
      <p:ext uri="{BB962C8B-B14F-4D97-AF65-F5344CB8AC3E}">
        <p14:creationId xmlns:p14="http://schemas.microsoft.com/office/powerpoint/2010/main" val="2147649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This is why we deploy Autonomous Underwater Vehicles, or AUVs, to take pictures of those benthic habitats so that we can build a good map of it. But the problem is this. There is so much of the seafloor to explore.</a:t>
            </a:r>
          </a:p>
          <a:p>
            <a:endParaRPr lang="en-AU" baseline="0" dirty="0" smtClean="0"/>
          </a:p>
        </p:txBody>
      </p:sp>
      <p:sp>
        <p:nvSpPr>
          <p:cNvPr id="4" name="Slide Number Placeholder 3"/>
          <p:cNvSpPr>
            <a:spLocks noGrp="1"/>
          </p:cNvSpPr>
          <p:nvPr>
            <p:ph type="sldNum" sz="quarter" idx="10"/>
          </p:nvPr>
        </p:nvSpPr>
        <p:spPr/>
        <p:txBody>
          <a:bodyPr/>
          <a:lstStyle/>
          <a:p>
            <a:fld id="{29A4C87A-AE94-4D37-8FC3-8CD0045DD4A4}" type="slidenum">
              <a:rPr lang="en-AU" smtClean="0"/>
              <a:t>9</a:t>
            </a:fld>
            <a:endParaRPr lang="en-AU"/>
          </a:p>
        </p:txBody>
      </p:sp>
    </p:spTree>
    <p:extLst>
      <p:ext uri="{BB962C8B-B14F-4D97-AF65-F5344CB8AC3E}">
        <p14:creationId xmlns:p14="http://schemas.microsoft.com/office/powerpoint/2010/main" val="391983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1670" y="680310"/>
            <a:ext cx="8246070" cy="763525"/>
          </a:xfrm>
          <a:effectLst>
            <a:outerShdw blurRad="50800" dist="25400" dir="2700000" algn="tl" rotWithShape="0">
              <a:srgbClr val="002060">
                <a:alpha val="56000"/>
              </a:srgb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1670" y="1443835"/>
            <a:ext cx="6400800" cy="610820"/>
          </a:xfrm>
        </p:spPr>
        <p:txBody>
          <a:bodyPr>
            <a:normAutofit/>
          </a:bodyPr>
          <a:lstStyle>
            <a:lvl1pPr marL="0" indent="0" algn="l">
              <a:buNone/>
              <a:defRPr sz="260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246070" cy="610820"/>
          </a:xfrm>
          <a:effectLst>
            <a:outerShdw blurRad="50800" dist="25400" dir="2700000" algn="ctr" rotWithShape="0">
              <a:srgbClr val="002060">
                <a:alpha val="82000"/>
              </a:srgbClr>
            </a:outerShdw>
          </a:effectLst>
        </p:spPr>
        <p:txBody>
          <a:bodyPr>
            <a:normAutofit/>
          </a:bodyPr>
          <a:lstStyle>
            <a:lvl1pPr algn="r">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8965" y="2054655"/>
            <a:ext cx="8246070" cy="4123035"/>
          </a:xfrm>
        </p:spPr>
        <p:txBody>
          <a:bodyPr/>
          <a:lstStyle>
            <a:lvl1pPr>
              <a:defRPr sz="2800">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0605" y="527605"/>
            <a:ext cx="7168900" cy="684885"/>
          </a:xfrm>
          <a:effectLst>
            <a:outerShdw blurRad="50800" dist="25400" dir="2700000" algn="ctr" rotWithShape="0">
              <a:srgbClr val="002060">
                <a:alpha val="60000"/>
              </a:srgb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670605" y="1443835"/>
            <a:ext cx="7168900" cy="4275740"/>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1369770"/>
            <a:ext cx="8076895" cy="532180"/>
          </a:xfrm>
          <a:effectLst>
            <a:outerShdw blurRad="50800" dist="25400" dir="2700000" algn="ctr" rotWithShape="0">
              <a:srgbClr val="002060">
                <a:alpha val="75000"/>
              </a:srgbClr>
            </a:outerShdw>
          </a:effectLst>
        </p:spPr>
        <p:txBody>
          <a:bodyPr>
            <a:normAutofit/>
          </a:bodyPr>
          <a:lstStyle>
            <a:lvl1pPr algn="r">
              <a:defRPr sz="36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1670" y="2054655"/>
            <a:ext cx="3817625" cy="773424"/>
          </a:xfrm>
        </p:spPr>
        <p:txBody>
          <a:bodyPr anchor="b"/>
          <a:lstStyle>
            <a:lvl1pPr marL="0" indent="0">
              <a:buNone/>
              <a:defRPr sz="2400" b="1" baseline="0">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1670" y="2818180"/>
            <a:ext cx="3817625"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877410" y="2054655"/>
            <a:ext cx="3817625" cy="773424"/>
          </a:xfrm>
        </p:spPr>
        <p:txBody>
          <a:bodyPr anchor="b"/>
          <a:lstStyle>
            <a:lvl1pPr marL="0" indent="0">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877410" y="2818180"/>
            <a:ext cx="3817625"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1.jpg"/><Relationship Id="rId4" Type="http://schemas.openxmlformats.org/officeDocument/2006/relationships/notesSlide" Target="../notesSlides/notesSlide10.xml"/><Relationship Id="rId9"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jp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jp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3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0.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0.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50.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6.png"/><Relationship Id="rId5" Type="http://schemas.openxmlformats.org/officeDocument/2006/relationships/image" Target="../media/image31.jp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7.png"/><Relationship Id="rId5" Type="http://schemas.openxmlformats.org/officeDocument/2006/relationships/image" Target="../media/image31.jp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30.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6.png"/><Relationship Id="rId5" Type="http://schemas.openxmlformats.org/officeDocument/2006/relationships/image" Target="../media/image1.jp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8965" y="527605"/>
            <a:ext cx="8093365" cy="916230"/>
          </a:xfrm>
        </p:spPr>
        <p:txBody>
          <a:bodyPr>
            <a:normAutofit fontScale="90000"/>
          </a:bodyPr>
          <a:lstStyle/>
          <a:p>
            <a:r>
              <a:rPr lang="en-US" dirty="0" smtClean="0"/>
              <a:t>Informative Seafloor Exploration</a:t>
            </a:r>
            <a:r>
              <a:rPr lang="en-US" dirty="0"/>
              <a:t> </a:t>
            </a:r>
            <a:r>
              <a:rPr lang="en-US" dirty="0" smtClean="0"/>
              <a:t>for</a:t>
            </a:r>
            <a:br>
              <a:rPr lang="en-US" dirty="0" smtClean="0"/>
            </a:br>
            <a:r>
              <a:rPr lang="en-US" dirty="0" smtClean="0"/>
              <a:t>Benthic Habitat Mapping</a:t>
            </a:r>
            <a:endParaRPr lang="en-US" dirty="0"/>
          </a:p>
        </p:txBody>
      </p:sp>
      <p:sp>
        <p:nvSpPr>
          <p:cNvPr id="3" name="Subtitle 2"/>
          <p:cNvSpPr>
            <a:spLocks noGrp="1"/>
          </p:cNvSpPr>
          <p:nvPr>
            <p:ph type="subTitle" idx="1"/>
          </p:nvPr>
        </p:nvSpPr>
        <p:spPr>
          <a:xfrm>
            <a:off x="448965" y="1443835"/>
            <a:ext cx="8080555" cy="458115"/>
          </a:xfrm>
        </p:spPr>
        <p:txBody>
          <a:bodyPr>
            <a:normAutofit lnSpcReduction="10000"/>
          </a:bodyPr>
          <a:lstStyle/>
          <a:p>
            <a:r>
              <a:rPr lang="en-US" dirty="0" smtClean="0"/>
              <a:t>Kelvin Hsu</a:t>
            </a:r>
            <a:endParaRPr lang="en-US" dirty="0"/>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r="-8000"/>
          </a:stretch>
        </a:blipFill>
        <a:effectLst/>
      </p:bgPr>
    </p:bg>
    <p:spTree>
      <p:nvGrpSpPr>
        <p:cNvPr id="1" name=""/>
        <p:cNvGrpSpPr/>
        <p:nvPr/>
      </p:nvGrpSpPr>
      <p:grpSpPr>
        <a:xfrm>
          <a:off x="0" y="0"/>
          <a:ext cx="0" cy="0"/>
          <a:chOff x="0" y="0"/>
          <a:chExt cx="0" cy="0"/>
        </a:xfrm>
      </p:grpSpPr>
      <p:pic>
        <p:nvPicPr>
          <p:cNvPr id="2" name="siriu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8248"/>
            <a:ext cx="9144000" cy="5143499"/>
          </a:xfrm>
          <a:prstGeom prst="rect">
            <a:avLst/>
          </a:prstGeom>
        </p:spPr>
      </p:pic>
      <p:sp>
        <p:nvSpPr>
          <p:cNvPr id="3" name="Content Placeholder 2"/>
          <p:cNvSpPr>
            <a:spLocks noGrp="1"/>
          </p:cNvSpPr>
          <p:nvPr>
            <p:ph idx="1"/>
          </p:nvPr>
        </p:nvSpPr>
        <p:spPr/>
        <p:txBody>
          <a:bodyPr/>
          <a:lstStyle/>
          <a:p>
            <a:endParaRPr lang="en-US" dirty="0" smtClean="0"/>
          </a:p>
          <a:p>
            <a:endParaRPr lang="en-US" dirty="0"/>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35525" y="5469826"/>
            <a:ext cx="1518510" cy="122023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Oval Callout 7"/>
          <p:cNvSpPr/>
          <p:nvPr/>
        </p:nvSpPr>
        <p:spPr>
          <a:xfrm flipH="1">
            <a:off x="3728862" y="4192525"/>
            <a:ext cx="2074538" cy="1680111"/>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AU" dirty="0" smtClean="0"/>
              <a:t>Knowing the Bathymetry… </a:t>
            </a:r>
            <a:r>
              <a:rPr lang="en-AU" dirty="0"/>
              <a:t>w</a:t>
            </a:r>
            <a:r>
              <a:rPr lang="en-AU" dirty="0" smtClean="0"/>
              <a:t>hich way should I go?</a:t>
            </a:r>
            <a:endParaRPr lang="en-AU" dirty="0"/>
          </a:p>
        </p:txBody>
      </p:sp>
      <p:sp>
        <p:nvSpPr>
          <p:cNvPr id="11" name="Title 1"/>
          <p:cNvSpPr txBox="1">
            <a:spLocks/>
          </p:cNvSpPr>
          <p:nvPr/>
        </p:nvSpPr>
        <p:spPr>
          <a:xfrm>
            <a:off x="-44366" y="106974"/>
            <a:ext cx="6260905" cy="610820"/>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lnSpcReduction="1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Informative Seafloor Exploration</a:t>
            </a:r>
            <a:endParaRPr lang="en-US" dirty="0"/>
          </a:p>
        </p:txBody>
      </p:sp>
      <p:sp>
        <p:nvSpPr>
          <p:cNvPr id="12" name="Title 1"/>
          <p:cNvSpPr txBox="1">
            <a:spLocks/>
          </p:cNvSpPr>
          <p:nvPr/>
        </p:nvSpPr>
        <p:spPr>
          <a:xfrm>
            <a:off x="6915442" y="2330840"/>
            <a:ext cx="2004075" cy="1738206"/>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Benthic</a:t>
            </a:r>
          </a:p>
          <a:p>
            <a:r>
              <a:rPr lang="en-US" dirty="0" smtClean="0"/>
              <a:t>Habitat</a:t>
            </a:r>
          </a:p>
          <a:p>
            <a:r>
              <a:rPr lang="en-US" dirty="0" smtClean="0"/>
              <a:t>Mapping</a:t>
            </a:r>
            <a:endParaRPr lang="en-US" dirty="0"/>
          </a:p>
        </p:txBody>
      </p:sp>
      <p:sp>
        <p:nvSpPr>
          <p:cNvPr id="14" name="Title 1"/>
          <p:cNvSpPr txBox="1">
            <a:spLocks/>
          </p:cNvSpPr>
          <p:nvPr/>
        </p:nvSpPr>
        <p:spPr>
          <a:xfrm>
            <a:off x="6915442" y="1936551"/>
            <a:ext cx="610820" cy="36156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60000" lnSpcReduction="2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for</a:t>
            </a:r>
            <a:endParaRPr lang="en-US" dirty="0"/>
          </a:p>
        </p:txBody>
      </p:sp>
    </p:spTree>
    <p:extLst>
      <p:ext uri="{BB962C8B-B14F-4D97-AF65-F5344CB8AC3E}">
        <p14:creationId xmlns:p14="http://schemas.microsoft.com/office/powerpoint/2010/main" val="10086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528" y="1901950"/>
            <a:ext cx="4115525" cy="2315920"/>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47" y="1901950"/>
            <a:ext cx="4115525" cy="2315920"/>
          </a:xfrm>
          <a:prstGeom prst="rect">
            <a:avLst/>
          </a:prstGeom>
          <a:ln>
            <a:noFill/>
          </a:ln>
          <a:effectLst>
            <a:outerShdw blurRad="190500" algn="tl" rotWithShape="0">
              <a:srgbClr val="000000">
                <a:alpha val="70000"/>
              </a:srgbClr>
            </a:outerShdw>
          </a:effectLst>
        </p:spPr>
      </p:pic>
      <p:sp>
        <p:nvSpPr>
          <p:cNvPr id="4" name="Plus 3"/>
          <p:cNvSpPr/>
          <p:nvPr/>
        </p:nvSpPr>
        <p:spPr>
          <a:xfrm>
            <a:off x="4191003" y="2678147"/>
            <a:ext cx="763525" cy="763525"/>
          </a:xfrm>
          <a:prstGeom prst="mathPlus">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4028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528" y="1901950"/>
            <a:ext cx="4115525" cy="2315920"/>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47" y="1901950"/>
            <a:ext cx="4115525" cy="2315920"/>
          </a:xfrm>
          <a:prstGeom prst="rect">
            <a:avLst/>
          </a:prstGeom>
          <a:ln>
            <a:noFill/>
          </a:ln>
          <a:effectLst>
            <a:outerShdw blurRad="190500" algn="tl" rotWithShape="0">
              <a:srgbClr val="000000">
                <a:alpha val="70000"/>
              </a:srgbClr>
            </a:outerShdw>
          </a:effectLst>
        </p:spPr>
      </p:pic>
      <p:sp>
        <p:nvSpPr>
          <p:cNvPr id="4" name="Plus 3"/>
          <p:cNvSpPr/>
          <p:nvPr/>
        </p:nvSpPr>
        <p:spPr>
          <a:xfrm>
            <a:off x="4191003" y="2678147"/>
            <a:ext cx="763525" cy="763525"/>
          </a:xfrm>
          <a:prstGeom prst="mathPlus">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78" y="11723"/>
            <a:ext cx="3716823" cy="6858000"/>
          </a:xfrm>
          <a:prstGeom prst="ellipse">
            <a:avLst/>
          </a:prstGeom>
          <a:ln>
            <a:noFill/>
          </a:ln>
          <a:effectLst>
            <a:softEdge rad="112500"/>
          </a:effectLst>
        </p:spPr>
      </p:pic>
    </p:spTree>
    <p:extLst>
      <p:ext uri="{BB962C8B-B14F-4D97-AF65-F5344CB8AC3E}">
        <p14:creationId xmlns:p14="http://schemas.microsoft.com/office/powerpoint/2010/main" val="151016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528" y="1901950"/>
            <a:ext cx="4115525" cy="2315920"/>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47" y="1901950"/>
            <a:ext cx="4115525" cy="2315920"/>
          </a:xfrm>
          <a:prstGeom prst="rect">
            <a:avLst/>
          </a:prstGeom>
          <a:ln>
            <a:noFill/>
          </a:ln>
          <a:effectLst>
            <a:outerShdw blurRad="190500" algn="tl" rotWithShape="0">
              <a:srgbClr val="000000">
                <a:alpha val="70000"/>
              </a:srgbClr>
            </a:outerShdw>
          </a:effectLst>
        </p:spPr>
      </p:pic>
      <p:sp>
        <p:nvSpPr>
          <p:cNvPr id="4" name="Plus 3"/>
          <p:cNvSpPr/>
          <p:nvPr/>
        </p:nvSpPr>
        <p:spPr>
          <a:xfrm>
            <a:off x="4191003" y="2678147"/>
            <a:ext cx="763525" cy="763525"/>
          </a:xfrm>
          <a:prstGeom prst="mathPlus">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p>
        </p:txBody>
      </p:sp>
      <p:sp>
        <p:nvSpPr>
          <p:cNvPr id="5" name="Equal 4"/>
          <p:cNvSpPr/>
          <p:nvPr/>
        </p:nvSpPr>
        <p:spPr>
          <a:xfrm>
            <a:off x="1365195" y="5274504"/>
            <a:ext cx="916230" cy="763525"/>
          </a:xfrm>
          <a:prstGeom prst="mathEqual">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solidFill>
                <a:schemeClr val="tx1"/>
              </a:solidFill>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4237" y="4430467"/>
            <a:ext cx="4115525" cy="2315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2818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Bathymetric Features</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237" y="3044979"/>
            <a:ext cx="4115525" cy="2315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565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Bathymetric Features</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237" y="3044979"/>
            <a:ext cx="4115525" cy="2315920"/>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553" y="1906422"/>
            <a:ext cx="3817625" cy="2148284"/>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554" y="4644098"/>
            <a:ext cx="3817625" cy="2148284"/>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7408" y="1901950"/>
            <a:ext cx="3817625" cy="2148284"/>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7409" y="4644098"/>
            <a:ext cx="3817625" cy="2148284"/>
          </a:xfrm>
          <a:prstGeom prst="rect">
            <a:avLst/>
          </a:prstGeom>
          <a:ln>
            <a:noFill/>
          </a:ln>
          <a:effectLst>
            <a:outerShdw blurRad="190500" algn="tl" rotWithShape="0">
              <a:srgbClr val="000000">
                <a:alpha val="70000"/>
              </a:srgbClr>
            </a:outerShdw>
          </a:effectLst>
        </p:spPr>
      </p:pic>
      <p:cxnSp>
        <p:nvCxnSpPr>
          <p:cNvPr id="10" name="Straight Arrow Connector 9"/>
          <p:cNvCxnSpPr/>
          <p:nvPr/>
        </p:nvCxnSpPr>
        <p:spPr>
          <a:xfrm flipH="1" flipV="1">
            <a:off x="3706542" y="3858351"/>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V="1">
            <a:off x="4760809" y="3858350"/>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p:cNvCxnSpPr/>
          <p:nvPr/>
        </p:nvCxnSpPr>
        <p:spPr>
          <a:xfrm flipH="1">
            <a:off x="3710799" y="4480714"/>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a:off x="4760809" y="4480714"/>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3939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sp>
        <p:nvSpPr>
          <p:cNvPr id="9" name="Content Placeholder 2"/>
          <p:cNvSpPr txBox="1">
            <a:spLocks/>
          </p:cNvSpPr>
          <p:nvPr/>
        </p:nvSpPr>
        <p:spPr>
          <a:xfrm>
            <a:off x="601365" y="2207055"/>
            <a:ext cx="8246070" cy="41230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Bayesian and Non-Parametric Model</a:t>
            </a:r>
          </a:p>
          <a:p>
            <a:r>
              <a:rPr lang="en-US" dirty="0" smtClean="0"/>
              <a:t>Flexible</a:t>
            </a:r>
          </a:p>
          <a:p>
            <a:r>
              <a:rPr lang="en-US" dirty="0" smtClean="0"/>
              <a:t>Infinite dimensional extension of a multivariate Gaussian distribution</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17729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555" y="2898109"/>
            <a:ext cx="3761955" cy="2821466"/>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725" y="2898109"/>
            <a:ext cx="3761955" cy="2821465"/>
          </a:xfrm>
          <a:prstGeom prst="rect">
            <a:avLst/>
          </a:prstGeom>
          <a:ln>
            <a:noFill/>
          </a:ln>
          <a:effectLst>
            <a:outerShdw blurRad="190500" algn="tl" rotWithShape="0">
              <a:srgbClr val="000000">
                <a:alpha val="70000"/>
              </a:srgbClr>
            </a:outerShdw>
          </a:effectLst>
        </p:spPr>
      </p:pic>
      <p:sp>
        <p:nvSpPr>
          <p:cNvPr id="8" name="Right Arrow 7"/>
          <p:cNvSpPr/>
          <p:nvPr/>
        </p:nvSpPr>
        <p:spPr>
          <a:xfrm>
            <a:off x="4132003" y="403981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cxnSp>
        <p:nvCxnSpPr>
          <p:cNvPr id="9" name="Straight Arrow Connector 8"/>
          <p:cNvCxnSpPr/>
          <p:nvPr/>
        </p:nvCxnSpPr>
        <p:spPr>
          <a:xfrm flipH="1" flipV="1">
            <a:off x="7156858" y="5635311"/>
            <a:ext cx="651078" cy="53949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0" name="Rectangle 9"/>
          <p:cNvSpPr/>
          <p:nvPr/>
        </p:nvSpPr>
        <p:spPr>
          <a:xfrm>
            <a:off x="7369094" y="6174807"/>
            <a:ext cx="1482586" cy="369332"/>
          </a:xfrm>
          <a:prstGeom prst="rect">
            <a:avLst/>
          </a:prstGeom>
        </p:spPr>
        <p:txBody>
          <a:bodyPr wrap="none">
            <a:spAutoFit/>
          </a:bodyPr>
          <a:lstStyle/>
          <a:p>
            <a:pPr algn="ctr"/>
            <a:r>
              <a:rPr lang="en-US" dirty="0" smtClean="0">
                <a:solidFill>
                  <a:schemeClr val="accent6">
                    <a:lumMod val="20000"/>
                    <a:lumOff val="80000"/>
                  </a:schemeClr>
                </a:solidFill>
              </a:rPr>
              <a:t>Some Feature</a:t>
            </a:r>
            <a:endParaRPr lang="en-AU" dirty="0">
              <a:solidFill>
                <a:schemeClr val="accent6">
                  <a:lumMod val="20000"/>
                  <a:lumOff val="80000"/>
                </a:schemeClr>
              </a:solidFill>
            </a:endParaRPr>
          </a:p>
        </p:txBody>
      </p:sp>
      <p:cxnSp>
        <p:nvCxnSpPr>
          <p:cNvPr id="14" name="Straight Arrow Connector 13"/>
          <p:cNvCxnSpPr/>
          <p:nvPr/>
        </p:nvCxnSpPr>
        <p:spPr>
          <a:xfrm flipV="1">
            <a:off x="4650940" y="4497935"/>
            <a:ext cx="516730" cy="45811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a:xfrm>
            <a:off x="4148239" y="5019585"/>
            <a:ext cx="1005404" cy="646331"/>
          </a:xfrm>
          <a:prstGeom prst="rect">
            <a:avLst/>
          </a:prstGeom>
        </p:spPr>
        <p:txBody>
          <a:bodyPr wrap="none">
            <a:spAutoFit/>
          </a:bodyPr>
          <a:lstStyle/>
          <a:p>
            <a:pPr algn="ctr"/>
            <a:r>
              <a:rPr lang="en-US" dirty="0" smtClean="0">
                <a:solidFill>
                  <a:schemeClr val="accent6">
                    <a:lumMod val="20000"/>
                    <a:lumOff val="80000"/>
                  </a:schemeClr>
                </a:solidFill>
              </a:rPr>
              <a:t>Some</a:t>
            </a:r>
          </a:p>
          <a:p>
            <a:pPr algn="ctr"/>
            <a:r>
              <a:rPr lang="en-US" dirty="0" smtClean="0">
                <a:solidFill>
                  <a:schemeClr val="accent6">
                    <a:lumMod val="20000"/>
                    <a:lumOff val="80000"/>
                  </a:schemeClr>
                </a:solidFill>
              </a:rPr>
              <a:t>Function</a:t>
            </a:r>
            <a:endParaRPr lang="en-AU" dirty="0">
              <a:solidFill>
                <a:schemeClr val="accent6">
                  <a:lumMod val="20000"/>
                  <a:lumOff val="80000"/>
                </a:schemeClr>
              </a:solidFill>
            </a:endParaRPr>
          </a:p>
        </p:txBody>
      </p:sp>
    </p:spTree>
    <p:extLst>
      <p:ext uri="{BB962C8B-B14F-4D97-AF65-F5344CB8AC3E}">
        <p14:creationId xmlns:p14="http://schemas.microsoft.com/office/powerpoint/2010/main" val="194661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9725" y="2898109"/>
            <a:ext cx="3761955" cy="2821465"/>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709" y="3105802"/>
            <a:ext cx="4275740" cy="2406077"/>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2805" y="1929217"/>
            <a:ext cx="1021548" cy="1021548"/>
          </a:xfrm>
          <a:prstGeom prst="rect">
            <a:avLst/>
          </a:prstGeom>
        </p:spPr>
      </p:pic>
    </p:spTree>
    <p:extLst>
      <p:ext uri="{BB962C8B-B14F-4D97-AF65-F5344CB8AC3E}">
        <p14:creationId xmlns:p14="http://schemas.microsoft.com/office/powerpoint/2010/main" val="239657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Classifiers</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10"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4696" y="3350550"/>
            <a:ext cx="4725620" cy="256955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9102" y="3342164"/>
            <a:ext cx="1527051" cy="859314"/>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117" y="4201478"/>
            <a:ext cx="1527050" cy="859314"/>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9102" y="5060792"/>
            <a:ext cx="1527052" cy="859314"/>
          </a:xfrm>
          <a:prstGeom prst="rect">
            <a:avLst/>
          </a:prstGeom>
          <a:ln>
            <a:noFill/>
          </a:ln>
          <a:effectLst>
            <a:outerShdw blurRad="190500" algn="tl" rotWithShape="0">
              <a:srgbClr val="000000">
                <a:alpha val="70000"/>
              </a:srgbClr>
            </a:outerShdw>
          </a:effectLst>
        </p:spPr>
      </p:pic>
      <p:cxnSp>
        <p:nvCxnSpPr>
          <p:cNvPr id="15" name="Straight Arrow Connector 14"/>
          <p:cNvCxnSpPr/>
          <p:nvPr/>
        </p:nvCxnSpPr>
        <p:spPr>
          <a:xfrm flipH="1">
            <a:off x="6524904" y="3350550"/>
            <a:ext cx="305410" cy="10396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a:xfrm flipV="1">
            <a:off x="6533141" y="5069193"/>
            <a:ext cx="341568" cy="8128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V="1">
            <a:off x="2015908" y="4022113"/>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a:off x="2015908" y="5060792"/>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H="1">
            <a:off x="4620211" y="3045140"/>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19"/>
          <p:cNvSpPr/>
          <p:nvPr/>
        </p:nvSpPr>
        <p:spPr>
          <a:xfrm>
            <a:off x="3479041" y="2374467"/>
            <a:ext cx="2924262" cy="646331"/>
          </a:xfrm>
          <a:prstGeom prst="rect">
            <a:avLst/>
          </a:prstGeom>
        </p:spPr>
        <p:txBody>
          <a:bodyPr wrap="none">
            <a:spAutoFit/>
          </a:bodyPr>
          <a:lstStyle/>
          <a:p>
            <a:pPr algn="ctr"/>
            <a:r>
              <a:rPr lang="en-US" dirty="0" smtClean="0">
                <a:solidFill>
                  <a:schemeClr val="accent1">
                    <a:lumMod val="50000"/>
                  </a:schemeClr>
                </a:solidFill>
              </a:rPr>
              <a:t>Gaussian processes as an</a:t>
            </a:r>
          </a:p>
          <a:p>
            <a:pPr algn="ctr"/>
            <a:r>
              <a:rPr lang="en-US" dirty="0" smtClean="0">
                <a:solidFill>
                  <a:schemeClr val="accent1">
                    <a:lumMod val="50000"/>
                  </a:schemeClr>
                </a:solidFill>
              </a:rPr>
              <a:t>intermediate latent function</a:t>
            </a:r>
            <a:endParaRPr lang="en-AU"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21" name="Rectangle 20"/>
              <p:cNvSpPr/>
              <p:nvPr/>
            </p:nvSpPr>
            <p:spPr>
              <a:xfrm>
                <a:off x="92372" y="2392127"/>
                <a:ext cx="3676519" cy="1200329"/>
              </a:xfrm>
              <a:prstGeom prst="rect">
                <a:avLst/>
              </a:prstGeom>
            </p:spPr>
            <p:txBody>
              <a:bodyPr wrap="none">
                <a:spAutoFit/>
              </a:bodyPr>
              <a:lstStyle/>
              <a:p>
                <a14:m>
                  <m:oMath xmlns:m="http://schemas.openxmlformats.org/officeDocument/2006/math">
                    <m:r>
                      <a:rPr lang="en-AU" b="0" i="1" smtClean="0">
                        <a:solidFill>
                          <a:schemeClr val="accent1">
                            <a:lumMod val="50000"/>
                          </a:schemeClr>
                        </a:solidFill>
                        <a:latin typeface="Cambria Math" panose="02040503050406030204" pitchFamily="18" charset="0"/>
                      </a:rPr>
                      <m:t>𝑋</m:t>
                    </m:r>
                  </m:oMath>
                </a14:m>
                <a:r>
                  <a:rPr lang="en-AU" dirty="0" smtClean="0">
                    <a:solidFill>
                      <a:schemeClr val="accent1">
                        <a:lumMod val="50000"/>
                      </a:schemeClr>
                    </a:solidFill>
                  </a:rPr>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𝐟</m:t>
                    </m:r>
                  </m:oMath>
                </a14:m>
                <a:r>
                  <a:rPr lang="en-AU" dirty="0" smtClean="0">
                    <a:solidFill>
                      <a:schemeClr val="accent1">
                        <a:lumMod val="50000"/>
                      </a:schemeClr>
                    </a:solidFill>
                  </a:rPr>
                  <a:t> : Latent GP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𝐲</m:t>
                    </m:r>
                  </m:oMath>
                </a14:m>
                <a:r>
                  <a:rPr lang="en-AU" dirty="0">
                    <a:solidFill>
                      <a:schemeClr val="accent1">
                        <a:lumMod val="50000"/>
                      </a:schemeClr>
                    </a:solidFill>
                  </a:rPr>
                  <a:t>: </a:t>
                </a:r>
                <a:r>
                  <a:rPr lang="en-AU" dirty="0" smtClean="0">
                    <a:solidFill>
                      <a:schemeClr val="accent1">
                        <a:lumMod val="50000"/>
                      </a:schemeClr>
                    </a:solidFill>
                  </a:rPr>
                  <a:t>Target Output at Training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92372" y="2392127"/>
                <a:ext cx="3676519" cy="1200329"/>
              </a:xfrm>
              <a:prstGeom prst="rect">
                <a:avLst/>
              </a:prstGeom>
              <a:blipFill rotWithShape="0">
                <a:blip r:embed="rId8"/>
                <a:stretch>
                  <a:fillRect t="-253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26078" y="5712405"/>
                <a:ext cx="3633559" cy="1223989"/>
              </a:xfrm>
              <a:prstGeom prst="rect">
                <a:avLst/>
              </a:prstGeom>
            </p:spPr>
            <p:txBody>
              <a:bodyPr wrap="none">
                <a:spAutoFit/>
              </a:bodyPr>
              <a:lstStyle/>
              <a:p>
                <a14:m>
                  <m:oMath xmlns:m="http://schemas.openxmlformats.org/officeDocument/2006/math">
                    <m:sSup>
                      <m:sSupPr>
                        <m:ctrlPr>
                          <a:rPr lang="en-AU" b="0" i="1" smtClean="0">
                            <a:solidFill>
                              <a:schemeClr val="accent1">
                                <a:lumMod val="50000"/>
                              </a:schemeClr>
                            </a:solidFill>
                            <a:latin typeface="Cambria Math" panose="02040503050406030204" pitchFamily="18" charset="0"/>
                          </a:rPr>
                        </m:ctrlPr>
                      </m:sSupPr>
                      <m:e>
                        <m:r>
                          <a:rPr lang="en-AU" b="0" i="1" smtClean="0">
                            <a:solidFill>
                              <a:schemeClr val="accent1">
                                <a:lumMod val="50000"/>
                              </a:schemeClr>
                            </a:solidFill>
                            <a:latin typeface="Cambria Math" panose="02040503050406030204" pitchFamily="18" charset="0"/>
                          </a:rPr>
                          <m:t>𝑋</m:t>
                        </m:r>
                      </m:e>
                      <m:sup>
                        <m:r>
                          <a:rPr lang="en-AU" b="0"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𝐟</m:t>
                        </m:r>
                      </m:e>
                      <m:sup>
                        <m:r>
                          <a:rPr lang="en-AU" b="1"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 Latent GP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𝐲</m:t>
                        </m:r>
                      </m:e>
                      <m:sup>
                        <m:r>
                          <a:rPr lang="en-AU" b="1" i="1" smtClean="0">
                            <a:solidFill>
                              <a:schemeClr val="accent1">
                                <a:lumMod val="50000"/>
                              </a:schemeClr>
                            </a:solidFill>
                            <a:latin typeface="Cambria Math" panose="02040503050406030204" pitchFamily="18" charset="0"/>
                          </a:rPr>
                          <m:t>∗</m:t>
                        </m:r>
                      </m:sup>
                    </m:sSup>
                  </m:oMath>
                </a14:m>
                <a:r>
                  <a:rPr lang="en-AU" dirty="0">
                    <a:solidFill>
                      <a:schemeClr val="accent1">
                        <a:lumMod val="50000"/>
                      </a:schemeClr>
                    </a:solidFill>
                  </a:rPr>
                  <a:t>: </a:t>
                </a:r>
                <a:r>
                  <a:rPr lang="en-AU" dirty="0" smtClean="0">
                    <a:solidFill>
                      <a:schemeClr val="accent1">
                        <a:lumMod val="50000"/>
                      </a:schemeClr>
                    </a:solidFill>
                  </a:rPr>
                  <a:t>Target Output at Query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26078" y="5712405"/>
                <a:ext cx="3633559" cy="1223989"/>
              </a:xfrm>
              <a:prstGeom prst="rect">
                <a:avLst/>
              </a:prstGeom>
              <a:blipFill rotWithShape="0">
                <a:blip r:embed="rId9"/>
                <a:stretch>
                  <a:fillRect t="-2488"/>
                </a:stretch>
              </a:blipFill>
            </p:spPr>
            <p:txBody>
              <a:bodyPr/>
              <a:lstStyle/>
              <a:p>
                <a:r>
                  <a:rPr lang="en-AU">
                    <a:noFill/>
                  </a:rPr>
                  <a:t> </a:t>
                </a:r>
              </a:p>
            </p:txBody>
          </p:sp>
        </mc:Fallback>
      </mc:AlternateContent>
    </p:spTree>
    <p:extLst>
      <p:ext uri="{BB962C8B-B14F-4D97-AF65-F5344CB8AC3E}">
        <p14:creationId xmlns:p14="http://schemas.microsoft.com/office/powerpoint/2010/main" val="110328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a:t>
            </a:r>
            <a:r>
              <a:rPr lang="en-US" dirty="0" smtClean="0"/>
              <a:t>ocean  </a:t>
            </a:r>
            <a:r>
              <a:rPr lang="en-US" dirty="0"/>
              <a:t/>
            </a:r>
            <a:br>
              <a:rPr lang="en-US" dirty="0"/>
            </a:br>
            <a:r>
              <a:rPr lang="en-US" dirty="0" smtClean="0"/>
              <a:t>seafloor have </a:t>
            </a:r>
            <a:r>
              <a:rPr lang="en-US" dirty="0"/>
              <a:t>we mapped?</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Tree>
    <p:extLst>
      <p:ext uri="{BB962C8B-B14F-4D97-AF65-F5344CB8AC3E}">
        <p14:creationId xmlns:p14="http://schemas.microsoft.com/office/powerpoint/2010/main" val="11061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Classifiers</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10"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4696" y="3350550"/>
            <a:ext cx="4725620" cy="256955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9102" y="3342164"/>
            <a:ext cx="1527051" cy="859314"/>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117" y="4201478"/>
            <a:ext cx="1527050" cy="859314"/>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9102" y="5060792"/>
            <a:ext cx="1527052" cy="859314"/>
          </a:xfrm>
          <a:prstGeom prst="rect">
            <a:avLst/>
          </a:prstGeom>
          <a:ln>
            <a:noFill/>
          </a:ln>
          <a:effectLst>
            <a:outerShdw blurRad="190500" algn="tl" rotWithShape="0">
              <a:srgbClr val="000000">
                <a:alpha val="70000"/>
              </a:srgbClr>
            </a:outerShdw>
          </a:effectLst>
        </p:spPr>
      </p:pic>
      <p:cxnSp>
        <p:nvCxnSpPr>
          <p:cNvPr id="15" name="Straight Arrow Connector 14"/>
          <p:cNvCxnSpPr/>
          <p:nvPr/>
        </p:nvCxnSpPr>
        <p:spPr>
          <a:xfrm flipH="1">
            <a:off x="6524904" y="3350550"/>
            <a:ext cx="305410" cy="10396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a:xfrm flipV="1">
            <a:off x="6533141" y="5069193"/>
            <a:ext cx="341568" cy="8128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V="1">
            <a:off x="2015908" y="4022113"/>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a:off x="2015908" y="5060792"/>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H="1">
            <a:off x="4620211" y="3045140"/>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19"/>
          <p:cNvSpPr/>
          <p:nvPr/>
        </p:nvSpPr>
        <p:spPr>
          <a:xfrm>
            <a:off x="3479041" y="2374467"/>
            <a:ext cx="2924262" cy="646331"/>
          </a:xfrm>
          <a:prstGeom prst="rect">
            <a:avLst/>
          </a:prstGeom>
        </p:spPr>
        <p:txBody>
          <a:bodyPr wrap="none">
            <a:spAutoFit/>
          </a:bodyPr>
          <a:lstStyle/>
          <a:p>
            <a:pPr algn="ctr"/>
            <a:r>
              <a:rPr lang="en-US" dirty="0" smtClean="0">
                <a:solidFill>
                  <a:schemeClr val="accent1">
                    <a:lumMod val="50000"/>
                  </a:schemeClr>
                </a:solidFill>
              </a:rPr>
              <a:t>Gaussian processes as an</a:t>
            </a:r>
          </a:p>
          <a:p>
            <a:pPr algn="ctr"/>
            <a:r>
              <a:rPr lang="en-US" dirty="0" smtClean="0">
                <a:solidFill>
                  <a:schemeClr val="accent1">
                    <a:lumMod val="50000"/>
                  </a:schemeClr>
                </a:solidFill>
              </a:rPr>
              <a:t>intermediate latent function</a:t>
            </a:r>
            <a:endParaRPr lang="en-AU"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21" name="Rectangle 20"/>
              <p:cNvSpPr/>
              <p:nvPr/>
            </p:nvSpPr>
            <p:spPr>
              <a:xfrm>
                <a:off x="92372" y="2392127"/>
                <a:ext cx="3676519" cy="1200329"/>
              </a:xfrm>
              <a:prstGeom prst="rect">
                <a:avLst/>
              </a:prstGeom>
            </p:spPr>
            <p:txBody>
              <a:bodyPr wrap="none">
                <a:spAutoFit/>
              </a:bodyPr>
              <a:lstStyle/>
              <a:p>
                <a14:m>
                  <m:oMath xmlns:m="http://schemas.openxmlformats.org/officeDocument/2006/math">
                    <m:r>
                      <a:rPr lang="en-AU" b="0" i="1" smtClean="0">
                        <a:solidFill>
                          <a:schemeClr val="accent1">
                            <a:lumMod val="50000"/>
                          </a:schemeClr>
                        </a:solidFill>
                        <a:latin typeface="Cambria Math" panose="02040503050406030204" pitchFamily="18" charset="0"/>
                      </a:rPr>
                      <m:t>𝑋</m:t>
                    </m:r>
                  </m:oMath>
                </a14:m>
                <a:r>
                  <a:rPr lang="en-AU" dirty="0" smtClean="0">
                    <a:solidFill>
                      <a:schemeClr val="accent1">
                        <a:lumMod val="50000"/>
                      </a:schemeClr>
                    </a:solidFill>
                  </a:rPr>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𝐟</m:t>
                    </m:r>
                  </m:oMath>
                </a14:m>
                <a:r>
                  <a:rPr lang="en-AU" dirty="0" smtClean="0">
                    <a:solidFill>
                      <a:schemeClr val="accent1">
                        <a:lumMod val="50000"/>
                      </a:schemeClr>
                    </a:solidFill>
                  </a:rPr>
                  <a:t> : Latent GP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𝐲</m:t>
                    </m:r>
                  </m:oMath>
                </a14:m>
                <a:r>
                  <a:rPr lang="en-AU" dirty="0">
                    <a:solidFill>
                      <a:schemeClr val="accent1">
                        <a:lumMod val="50000"/>
                      </a:schemeClr>
                    </a:solidFill>
                  </a:rPr>
                  <a:t>: </a:t>
                </a:r>
                <a:r>
                  <a:rPr lang="en-AU" dirty="0" smtClean="0">
                    <a:solidFill>
                      <a:schemeClr val="accent1">
                        <a:lumMod val="50000"/>
                      </a:schemeClr>
                    </a:solidFill>
                  </a:rPr>
                  <a:t>Target Output at Training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92372" y="2392127"/>
                <a:ext cx="3676519" cy="1200329"/>
              </a:xfrm>
              <a:prstGeom prst="rect">
                <a:avLst/>
              </a:prstGeom>
              <a:blipFill rotWithShape="0">
                <a:blip r:embed="rId8"/>
                <a:stretch>
                  <a:fillRect t="-253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26078" y="5712405"/>
                <a:ext cx="3633559" cy="1223989"/>
              </a:xfrm>
              <a:prstGeom prst="rect">
                <a:avLst/>
              </a:prstGeom>
            </p:spPr>
            <p:txBody>
              <a:bodyPr wrap="none">
                <a:spAutoFit/>
              </a:bodyPr>
              <a:lstStyle/>
              <a:p>
                <a14:m>
                  <m:oMath xmlns:m="http://schemas.openxmlformats.org/officeDocument/2006/math">
                    <m:sSup>
                      <m:sSupPr>
                        <m:ctrlPr>
                          <a:rPr lang="en-AU" b="0" i="1" smtClean="0">
                            <a:solidFill>
                              <a:schemeClr val="accent1">
                                <a:lumMod val="50000"/>
                              </a:schemeClr>
                            </a:solidFill>
                            <a:latin typeface="Cambria Math" panose="02040503050406030204" pitchFamily="18" charset="0"/>
                          </a:rPr>
                        </m:ctrlPr>
                      </m:sSupPr>
                      <m:e>
                        <m:r>
                          <a:rPr lang="en-AU" b="0" i="1" smtClean="0">
                            <a:solidFill>
                              <a:schemeClr val="accent1">
                                <a:lumMod val="50000"/>
                              </a:schemeClr>
                            </a:solidFill>
                            <a:latin typeface="Cambria Math" panose="02040503050406030204" pitchFamily="18" charset="0"/>
                          </a:rPr>
                          <m:t>𝑋</m:t>
                        </m:r>
                      </m:e>
                      <m:sup>
                        <m:r>
                          <a:rPr lang="en-AU" b="0"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𝐟</m:t>
                        </m:r>
                      </m:e>
                      <m:sup>
                        <m:r>
                          <a:rPr lang="en-AU" b="1"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 Latent GP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𝐲</m:t>
                        </m:r>
                      </m:e>
                      <m:sup>
                        <m:r>
                          <a:rPr lang="en-AU" b="1" i="1" smtClean="0">
                            <a:solidFill>
                              <a:schemeClr val="accent1">
                                <a:lumMod val="50000"/>
                              </a:schemeClr>
                            </a:solidFill>
                            <a:latin typeface="Cambria Math" panose="02040503050406030204" pitchFamily="18" charset="0"/>
                          </a:rPr>
                          <m:t>∗</m:t>
                        </m:r>
                      </m:sup>
                    </m:sSup>
                  </m:oMath>
                </a14:m>
                <a:r>
                  <a:rPr lang="en-AU" dirty="0">
                    <a:solidFill>
                      <a:schemeClr val="accent1">
                        <a:lumMod val="50000"/>
                      </a:schemeClr>
                    </a:solidFill>
                  </a:rPr>
                  <a:t>: </a:t>
                </a:r>
                <a:r>
                  <a:rPr lang="en-AU" dirty="0" smtClean="0">
                    <a:solidFill>
                      <a:schemeClr val="accent1">
                        <a:lumMod val="50000"/>
                      </a:schemeClr>
                    </a:solidFill>
                  </a:rPr>
                  <a:t>Target Output at Query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26078" y="5712405"/>
                <a:ext cx="3633559" cy="1223989"/>
              </a:xfrm>
              <a:prstGeom prst="rect">
                <a:avLst/>
              </a:prstGeom>
              <a:blipFill rotWithShape="0">
                <a:blip r:embed="rId9"/>
                <a:stretch>
                  <a:fillRect t="-2488"/>
                </a:stretch>
              </a:blipFill>
            </p:spPr>
            <p:txBody>
              <a:bodyPr/>
              <a:lstStyle/>
              <a:p>
                <a:r>
                  <a:rPr lang="en-AU">
                    <a:noFill/>
                  </a:rPr>
                  <a:t> </a:t>
                </a:r>
              </a:p>
            </p:txBody>
          </p:sp>
        </mc:Fallback>
      </mc:AlternateContent>
      <p:sp>
        <p:nvSpPr>
          <p:cNvPr id="4" name="Oval 3"/>
          <p:cNvSpPr/>
          <p:nvPr/>
        </p:nvSpPr>
        <p:spPr>
          <a:xfrm>
            <a:off x="3795291" y="4489205"/>
            <a:ext cx="3159465" cy="2025957"/>
          </a:xfrm>
          <a:prstGeom prst="ellipse">
            <a:avLst/>
          </a:prstGeom>
          <a:noFill/>
          <a:ln w="57150">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288041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10" name="Oval 9"/>
          <p:cNvSpPr/>
          <p:nvPr/>
        </p:nvSpPr>
        <p:spPr>
          <a:xfrm>
            <a:off x="3816450" y="5166486"/>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Oval 8"/>
          <p:cNvSpPr/>
          <p:nvPr/>
        </p:nvSpPr>
        <p:spPr>
          <a:xfrm>
            <a:off x="1325305" y="5166486"/>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 name="Title 1"/>
          <p:cNvSpPr>
            <a:spLocks noGrp="1"/>
          </p:cNvSpPr>
          <p:nvPr>
            <p:ph type="title"/>
          </p:nvPr>
        </p:nvSpPr>
        <p:spPr/>
        <p:txBody>
          <a:bodyPr>
            <a:normAutofit fontScale="90000"/>
          </a:bodyPr>
          <a:lstStyle/>
          <a:p>
            <a:r>
              <a:rPr lang="en-US" dirty="0" smtClean="0"/>
              <a:t>Gaussian Process Classifiers</a:t>
            </a:r>
            <a:endParaRPr lang="en-US" dirty="0"/>
          </a:p>
        </p:txBody>
      </p:sp>
      <p:sp>
        <p:nvSpPr>
          <p:cNvPr id="3" name="Content Placeholder 2"/>
          <p:cNvSpPr>
            <a:spLocks noGrp="1"/>
          </p:cNvSpPr>
          <p:nvPr>
            <p:ph idx="1"/>
          </p:nvPr>
        </p:nvSpPr>
        <p:spPr/>
        <p:txBody>
          <a:bodyPr/>
          <a:lstStyle/>
          <a:p>
            <a:endParaRPr lang="en-US" dirty="0"/>
          </a:p>
          <a:p>
            <a:endParaRPr lang="en-US" dirty="0" smtClean="0"/>
          </a:p>
          <a:p>
            <a:pPr lvl="5"/>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954758" y="5357988"/>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5" name="TextBox 4"/>
              <p:cNvSpPr txBox="1">
                <a:spLocks noRot="1" noChangeAspect="1" noMove="1" noResize="1" noEditPoints="1" noAdjustHandles="1" noChangeArrowheads="1" noChangeShapeType="1" noTextEdit="1"/>
              </p:cNvSpPr>
              <p:nvPr/>
            </p:nvSpPr>
            <p:spPr>
              <a:xfrm>
                <a:off x="1954758" y="5357988"/>
                <a:ext cx="434093" cy="369332"/>
              </a:xfrm>
              <a:prstGeom prst="rect">
                <a:avLst/>
              </a:prstGeom>
              <a:blipFill rotWithShape="0">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382081" y="5346799"/>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6" name="TextBox 5"/>
              <p:cNvSpPr txBox="1">
                <a:spLocks noRot="1" noChangeAspect="1" noMove="1" noResize="1" noEditPoints="1" noAdjustHandles="1" noChangeArrowheads="1" noChangeShapeType="1" noTextEdit="1"/>
              </p:cNvSpPr>
              <p:nvPr/>
            </p:nvSpPr>
            <p:spPr>
              <a:xfrm>
                <a:off x="4382081" y="5346799"/>
                <a:ext cx="468333" cy="369332"/>
              </a:xfrm>
              <a:prstGeom prst="rect">
                <a:avLst/>
              </a:prstGeom>
              <a:blipFill rotWithShape="0">
                <a:blip r:embed="rId5"/>
                <a:stretch>
                  <a:fillRect/>
                </a:stretch>
              </a:blipFill>
            </p:spPr>
            <p:txBody>
              <a:bodyPr/>
              <a:lstStyle/>
              <a:p>
                <a:r>
                  <a:rPr lang="en-AU">
                    <a:noFill/>
                  </a:rPr>
                  <a:t> </a:t>
                </a:r>
              </a:p>
            </p:txBody>
          </p:sp>
        </mc:Fallback>
      </mc:AlternateContent>
      <p:sp>
        <p:nvSpPr>
          <p:cNvPr id="7" name="Right Arrow 6"/>
          <p:cNvSpPr/>
          <p:nvPr/>
        </p:nvSpPr>
        <p:spPr>
          <a:xfrm>
            <a:off x="3005060" y="5357535"/>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8" name="Right Arrow 7"/>
          <p:cNvSpPr/>
          <p:nvPr/>
        </p:nvSpPr>
        <p:spPr>
          <a:xfrm>
            <a:off x="5496205" y="5357535"/>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11" name="Oval 10"/>
          <p:cNvSpPr/>
          <p:nvPr/>
        </p:nvSpPr>
        <p:spPr>
          <a:xfrm>
            <a:off x="6307595" y="5166486"/>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12" name="TextBox 11"/>
              <p:cNvSpPr txBox="1"/>
              <p:nvPr/>
            </p:nvSpPr>
            <p:spPr>
              <a:xfrm>
                <a:off x="6873226" y="5346799"/>
                <a:ext cx="4549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rPr>
                            <m:t>y</m:t>
                          </m:r>
                        </m:e>
                        <m:sup>
                          <m:r>
                            <a:rPr lang="en-AU" b="1" i="1" smtClean="0">
                              <a:latin typeface="Cambria Math" panose="02040503050406030204" pitchFamily="18" charset="0"/>
                            </a:rPr>
                            <m:t>∗</m:t>
                          </m:r>
                        </m:sup>
                      </m:sSup>
                    </m:oMath>
                  </m:oMathPara>
                </a14:m>
                <a:endParaRPr lang="en-AU"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6873226" y="5346799"/>
                <a:ext cx="454932" cy="369332"/>
              </a:xfrm>
              <a:prstGeom prst="rect">
                <a:avLst/>
              </a:prstGeom>
              <a:blipFill rotWithShape="0">
                <a:blip r:embed="rId6"/>
                <a:stretch>
                  <a:fillRect b="-6557"/>
                </a:stretch>
              </a:blipFill>
            </p:spPr>
            <p:txBody>
              <a:bodyPr/>
              <a:lstStyle/>
              <a:p>
                <a:r>
                  <a:rPr lang="en-AU">
                    <a:noFill/>
                  </a:rPr>
                  <a:t> </a:t>
                </a:r>
              </a:p>
            </p:txBody>
          </p:sp>
        </mc:Fallback>
      </mc:AlternateContent>
      <p:sp>
        <p:nvSpPr>
          <p:cNvPr id="16" name="Rectangular Callout 15"/>
          <p:cNvSpPr/>
          <p:nvPr/>
        </p:nvSpPr>
        <p:spPr>
          <a:xfrm flipH="1">
            <a:off x="1081882" y="2444055"/>
            <a:ext cx="3144817" cy="2494409"/>
          </a:xfrm>
          <a:prstGeom prst="wedgeRectCallout">
            <a:avLst/>
          </a:prstGeom>
          <a:effectLst>
            <a:softEdge rad="635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2490" y="2512770"/>
            <a:ext cx="2883600" cy="2356978"/>
          </a:xfrm>
          <a:prstGeom prst="rect">
            <a:avLst/>
          </a:prstGeom>
          <a:noFill/>
          <a:ln>
            <a:noFill/>
          </a:ln>
        </p:spPr>
      </p:pic>
      <p:sp>
        <p:nvSpPr>
          <p:cNvPr id="18" name="Rectangular Callout 17"/>
          <p:cNvSpPr/>
          <p:nvPr/>
        </p:nvSpPr>
        <p:spPr>
          <a:xfrm>
            <a:off x="4899506" y="2444054"/>
            <a:ext cx="3144817" cy="2494409"/>
          </a:xfrm>
          <a:prstGeom prst="wedgeRectCallout">
            <a:avLst/>
          </a:prstGeom>
          <a:effectLst>
            <a:softEdge rad="635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9" name="TextBox 18"/>
          <p:cNvSpPr txBox="1"/>
          <p:nvPr/>
        </p:nvSpPr>
        <p:spPr>
          <a:xfrm>
            <a:off x="5142930" y="3090365"/>
            <a:ext cx="2916964" cy="1200329"/>
          </a:xfrm>
          <a:prstGeom prst="rect">
            <a:avLst/>
          </a:prstGeom>
          <a:noFill/>
        </p:spPr>
        <p:txBody>
          <a:bodyPr wrap="square" rtlCol="0">
            <a:spAutoFit/>
          </a:bodyPr>
          <a:lstStyle/>
          <a:p>
            <a:r>
              <a:rPr lang="en-AU" sz="2400" dirty="0" smtClean="0">
                <a:solidFill>
                  <a:schemeClr val="tx2">
                    <a:lumMod val="75000"/>
                  </a:schemeClr>
                </a:solidFill>
              </a:rPr>
              <a:t>The class with the highest probability is the predicted class</a:t>
            </a:r>
            <a:endParaRPr lang="en-AU" sz="2400" dirty="0">
              <a:solidFill>
                <a:schemeClr val="tx2">
                  <a:lumMod val="75000"/>
                </a:schemeClr>
              </a:solidFill>
            </a:endParaRPr>
          </a:p>
        </p:txBody>
      </p:sp>
      <p:sp>
        <p:nvSpPr>
          <p:cNvPr id="20" name="TextBox 19"/>
          <p:cNvSpPr txBox="1"/>
          <p:nvPr/>
        </p:nvSpPr>
        <p:spPr>
          <a:xfrm>
            <a:off x="1219611" y="5916761"/>
            <a:ext cx="1810982" cy="400110"/>
          </a:xfrm>
          <a:prstGeom prst="rect">
            <a:avLst/>
          </a:prstGeom>
          <a:noFill/>
        </p:spPr>
        <p:txBody>
          <a:bodyPr wrap="square" rtlCol="0">
            <a:spAutoFit/>
          </a:bodyPr>
          <a:lstStyle/>
          <a:p>
            <a:r>
              <a:rPr lang="en-AU" sz="2000" dirty="0" smtClean="0">
                <a:solidFill>
                  <a:schemeClr val="bg1"/>
                </a:solidFill>
              </a:rPr>
              <a:t>Latent Function</a:t>
            </a:r>
            <a:endParaRPr lang="en-AU" sz="2000" dirty="0">
              <a:solidFill>
                <a:schemeClr val="bg1"/>
              </a:solidFill>
            </a:endParaRPr>
          </a:p>
        </p:txBody>
      </p:sp>
      <p:sp>
        <p:nvSpPr>
          <p:cNvPr id="21" name="TextBox 20"/>
          <p:cNvSpPr txBox="1"/>
          <p:nvPr/>
        </p:nvSpPr>
        <p:spPr>
          <a:xfrm>
            <a:off x="3326518" y="5916761"/>
            <a:ext cx="2579458" cy="400110"/>
          </a:xfrm>
          <a:prstGeom prst="rect">
            <a:avLst/>
          </a:prstGeom>
          <a:noFill/>
        </p:spPr>
        <p:txBody>
          <a:bodyPr wrap="square" rtlCol="0">
            <a:spAutoFit/>
          </a:bodyPr>
          <a:lstStyle/>
          <a:p>
            <a:r>
              <a:rPr lang="en-AU" sz="2000" dirty="0" smtClean="0">
                <a:solidFill>
                  <a:schemeClr val="bg1"/>
                </a:solidFill>
              </a:rPr>
              <a:t>Predictive Probabilities</a:t>
            </a:r>
            <a:endParaRPr lang="en-AU" sz="2000" dirty="0">
              <a:solidFill>
                <a:schemeClr val="bg1"/>
              </a:solidFill>
            </a:endParaRPr>
          </a:p>
        </p:txBody>
      </p:sp>
      <p:sp>
        <p:nvSpPr>
          <p:cNvPr id="22" name="TextBox 21"/>
          <p:cNvSpPr txBox="1"/>
          <p:nvPr/>
        </p:nvSpPr>
        <p:spPr>
          <a:xfrm>
            <a:off x="6076133" y="5916761"/>
            <a:ext cx="2049118" cy="400110"/>
          </a:xfrm>
          <a:prstGeom prst="rect">
            <a:avLst/>
          </a:prstGeom>
          <a:noFill/>
        </p:spPr>
        <p:txBody>
          <a:bodyPr wrap="square" rtlCol="0">
            <a:spAutoFit/>
          </a:bodyPr>
          <a:lstStyle/>
          <a:p>
            <a:r>
              <a:rPr lang="en-AU" sz="2000" dirty="0" smtClean="0">
                <a:solidFill>
                  <a:schemeClr val="bg1"/>
                </a:solidFill>
              </a:rPr>
              <a:t>Prediction Classes</a:t>
            </a:r>
            <a:endParaRPr lang="en-AU" sz="2000" dirty="0">
              <a:solidFill>
                <a:schemeClr val="bg1"/>
              </a:solidFill>
            </a:endParaRPr>
          </a:p>
        </p:txBody>
      </p:sp>
    </p:spTree>
    <p:extLst>
      <p:ext uri="{BB962C8B-B14F-4D97-AF65-F5344CB8AC3E}">
        <p14:creationId xmlns:p14="http://schemas.microsoft.com/office/powerpoint/2010/main" val="347819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Mapping Benthic Habitats </a:t>
            </a:r>
            <a:r>
              <a:rPr lang="en-US" dirty="0" smtClean="0"/>
              <a:t/>
            </a:r>
            <a:br>
              <a:rPr lang="en-US" dirty="0" smtClean="0"/>
            </a:br>
            <a:r>
              <a:rPr lang="en-US" dirty="0" smtClean="0"/>
              <a:t>at </a:t>
            </a:r>
            <a:r>
              <a:rPr lang="en-US" dirty="0"/>
              <a:t>Scott Reef</a:t>
            </a:r>
          </a:p>
        </p:txBody>
      </p:sp>
      <p:sp>
        <p:nvSpPr>
          <p:cNvPr id="3" name="Content Placeholder 2"/>
          <p:cNvSpPr>
            <a:spLocks noGrp="1"/>
          </p:cNvSpPr>
          <p:nvPr>
            <p:ph idx="1"/>
          </p:nvPr>
        </p:nvSpPr>
        <p:spPr/>
        <p:txBody>
          <a:bodyPr/>
          <a:lstStyle/>
          <a:p>
            <a:endParaRPr lang="en-US" dirty="0"/>
          </a:p>
          <a:p>
            <a:endParaRPr lang="en-US" dirty="0" smtClean="0"/>
          </a:p>
          <a:p>
            <a:pPr lvl="5"/>
            <a:endParaRPr lang="en-US" dirty="0"/>
          </a:p>
        </p:txBody>
      </p:sp>
      <p:sp>
        <p:nvSpPr>
          <p:cNvPr id="11"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360" y="4192525"/>
            <a:ext cx="3966771" cy="2232212"/>
          </a:xfrm>
          <a:prstGeom prst="rect">
            <a:avLst/>
          </a:prstGeom>
          <a:ln>
            <a:noFill/>
          </a:ln>
          <a:effectLst>
            <a:outerShdw blurRad="190500" algn="tl" rotWithShape="0">
              <a:srgbClr val="000000">
                <a:alpha val="70000"/>
              </a:srgbClr>
            </a:outerShdw>
          </a:effectLst>
        </p:spPr>
      </p:pic>
      <p:sp>
        <p:nvSpPr>
          <p:cNvPr id="14" name="Rectangle 13"/>
          <p:cNvSpPr/>
          <p:nvPr/>
        </p:nvSpPr>
        <p:spPr>
          <a:xfrm>
            <a:off x="1533926" y="3823193"/>
            <a:ext cx="1445845" cy="369332"/>
          </a:xfrm>
          <a:prstGeom prst="rect">
            <a:avLst/>
          </a:prstGeom>
        </p:spPr>
        <p:txBody>
          <a:bodyPr wrap="none">
            <a:spAutoFit/>
          </a:bodyPr>
          <a:lstStyle/>
          <a:p>
            <a:pPr algn="ctr"/>
            <a:r>
              <a:rPr lang="en-US" dirty="0" smtClean="0">
                <a:solidFill>
                  <a:schemeClr val="accent6">
                    <a:lumMod val="20000"/>
                    <a:lumOff val="80000"/>
                  </a:schemeClr>
                </a:solidFill>
              </a:rPr>
              <a:t>Ground Truth</a:t>
            </a:r>
            <a:endParaRPr lang="en-AU" dirty="0">
              <a:solidFill>
                <a:schemeClr val="accent6">
                  <a:lumMod val="20000"/>
                  <a:lumOff val="80000"/>
                </a:schemeClr>
              </a:solidFill>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7663" y="2112478"/>
            <a:ext cx="2768674" cy="1558010"/>
          </a:xfrm>
          <a:prstGeom prst="rect">
            <a:avLst/>
          </a:prstGeom>
          <a:ln>
            <a:noFill/>
          </a:ln>
          <a:effectLst>
            <a:outerShdw blurRad="190500" algn="tl" rotWithShape="0">
              <a:srgbClr val="000000">
                <a:alpha val="70000"/>
              </a:srgbClr>
            </a:outerShdw>
          </a:effectLst>
        </p:spPr>
      </p:pic>
      <p:sp>
        <p:nvSpPr>
          <p:cNvPr id="16" name="Rectangle 15"/>
          <p:cNvSpPr/>
          <p:nvPr/>
        </p:nvSpPr>
        <p:spPr>
          <a:xfrm>
            <a:off x="5364018" y="3823193"/>
            <a:ext cx="2981458" cy="369332"/>
          </a:xfrm>
          <a:prstGeom prst="rect">
            <a:avLst/>
          </a:prstGeom>
        </p:spPr>
        <p:txBody>
          <a:bodyPr wrap="none">
            <a:spAutoFit/>
          </a:bodyPr>
          <a:lstStyle/>
          <a:p>
            <a:pPr algn="ctr"/>
            <a:r>
              <a:rPr lang="en-US" dirty="0" smtClean="0">
                <a:solidFill>
                  <a:schemeClr val="accent6">
                    <a:lumMod val="20000"/>
                    <a:lumOff val="80000"/>
                  </a:schemeClr>
                </a:solidFill>
              </a:rPr>
              <a:t>Prediction of Benthic Habitats</a:t>
            </a:r>
            <a:endParaRPr lang="en-AU" dirty="0">
              <a:solidFill>
                <a:schemeClr val="accent6">
                  <a:lumMod val="20000"/>
                  <a:lumOff val="80000"/>
                </a:schemeClr>
              </a:solidFill>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463" y="4192525"/>
            <a:ext cx="3966770" cy="2232212"/>
          </a:xfrm>
          <a:prstGeom prst="rect">
            <a:avLst/>
          </a:prstGeom>
          <a:ln>
            <a:noFill/>
          </a:ln>
          <a:effectLst>
            <a:outerShdw blurRad="292100" dist="139700" dir="2700000" algn="tl" rotWithShape="0">
              <a:srgbClr val="333333">
                <a:alpha val="65000"/>
              </a:srgbClr>
            </a:outerShdw>
          </a:effectLst>
        </p:spPr>
      </p:pic>
      <p:cxnSp>
        <p:nvCxnSpPr>
          <p:cNvPr id="13" name="Straight Arrow Connector 12"/>
          <p:cNvCxnSpPr/>
          <p:nvPr/>
        </p:nvCxnSpPr>
        <p:spPr>
          <a:xfrm flipH="1">
            <a:off x="7476681" y="3474728"/>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17" name="Rectangle 16"/>
          <p:cNvSpPr/>
          <p:nvPr/>
        </p:nvSpPr>
        <p:spPr>
          <a:xfrm>
            <a:off x="6020961" y="2825583"/>
            <a:ext cx="3072380" cy="646331"/>
          </a:xfrm>
          <a:prstGeom prst="rect">
            <a:avLst/>
          </a:prstGeom>
        </p:spPr>
        <p:txBody>
          <a:bodyPr wrap="none">
            <a:spAutoFit/>
          </a:bodyPr>
          <a:lstStyle/>
          <a:p>
            <a:pPr algn="ctr"/>
            <a:r>
              <a:rPr lang="en-US" dirty="0" smtClean="0">
                <a:solidFill>
                  <a:schemeClr val="bg1"/>
                </a:solidFill>
              </a:rPr>
              <a:t>Almost 60% Mapping Accuracy</a:t>
            </a:r>
          </a:p>
          <a:p>
            <a:pPr algn="ctr"/>
            <a:r>
              <a:rPr lang="en-US" dirty="0" smtClean="0">
                <a:solidFill>
                  <a:schemeClr val="bg1"/>
                </a:solidFill>
              </a:rPr>
              <a:t>from just 200 observations </a:t>
            </a:r>
            <a:endParaRPr lang="en-AU" dirty="0">
              <a:solidFill>
                <a:schemeClr val="bg1"/>
              </a:solidFill>
            </a:endParaRPr>
          </a:p>
        </p:txBody>
      </p:sp>
      <p:cxnSp>
        <p:nvCxnSpPr>
          <p:cNvPr id="18" name="Straight Arrow Connector 17"/>
          <p:cNvCxnSpPr/>
          <p:nvPr/>
        </p:nvCxnSpPr>
        <p:spPr>
          <a:xfrm flipH="1" flipV="1">
            <a:off x="6061443" y="2616809"/>
            <a:ext cx="793302" cy="20596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5589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p:sp>
        <p:nvSpPr>
          <p:cNvPr id="5" name="Content Placeholder 4"/>
          <p:cNvSpPr>
            <a:spLocks noGrp="1"/>
          </p:cNvSpPr>
          <p:nvPr>
            <p:ph idx="1"/>
          </p:nvPr>
        </p:nvSpPr>
        <p:spPr/>
        <p:txBody>
          <a:bodyPr/>
          <a:lstStyle/>
          <a:p>
            <a:r>
              <a:rPr lang="en-US" dirty="0" smtClean="0"/>
              <a:t>Measures desirability of a candidate path</a:t>
            </a:r>
          </a:p>
          <a:p>
            <a:r>
              <a:rPr lang="en-US" dirty="0" smtClean="0"/>
              <a:t>More Information -&gt; More desirable</a:t>
            </a:r>
          </a:p>
          <a:p>
            <a:r>
              <a:rPr lang="en-US" dirty="0" smtClean="0"/>
              <a:t>What is the best way to measure information?</a:t>
            </a:r>
            <a:endParaRPr lang="en-US"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8720" y="3429000"/>
            <a:ext cx="5650085" cy="3179459"/>
          </a:xfrm>
          <a:prstGeom prst="rect">
            <a:avLst/>
          </a:prstGeom>
          <a:ln>
            <a:noFill/>
          </a:ln>
          <a:effectLst>
            <a:outerShdw blurRad="190500" algn="tl" rotWithShape="0">
              <a:srgbClr val="000000">
                <a:alpha val="70000"/>
              </a:srgbClr>
            </a:outerShdw>
          </a:effectLst>
        </p:spPr>
      </p:pic>
      <p:cxnSp>
        <p:nvCxnSpPr>
          <p:cNvPr id="19" name="Curved Connector 18"/>
          <p:cNvCxnSpPr/>
          <p:nvPr/>
        </p:nvCxnSpPr>
        <p:spPr>
          <a:xfrm flipV="1">
            <a:off x="3961180" y="4345230"/>
            <a:ext cx="1221640" cy="916230"/>
          </a:xfrm>
          <a:prstGeom prst="curvedConnector3">
            <a:avLst>
              <a:gd name="adj1" fmla="val 16733"/>
            </a:avLst>
          </a:prstGeom>
          <a:ln>
            <a:solidFill>
              <a:schemeClr val="accent2"/>
            </a:solidFill>
            <a:prstDash val="sys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9770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8720" y="3429000"/>
            <a:ext cx="5650085" cy="3179459"/>
          </a:xfrm>
          <a:prstGeom prst="rect">
            <a:avLst/>
          </a:prstGeom>
          <a:ln>
            <a:noFill/>
          </a:ln>
          <a:effectLst>
            <a:outerShdw blurRad="190500" algn="tl" rotWithShape="0">
              <a:srgbClr val="000000">
                <a:alpha val="70000"/>
              </a:srgbClr>
            </a:outerShdw>
          </a:effectLst>
        </p:spPr>
      </p:pic>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a:t>Information is measured by Entropy</a:t>
                </a:r>
              </a:p>
              <a:p>
                <a:pPr marL="457200" lvl="1"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𝐻</m:t>
                          </m:r>
                        </m:e>
                        <m:sub>
                          <m:r>
                            <a:rPr lang="en-AU" i="1">
                              <a:latin typeface="Cambria Math" panose="02040503050406030204" pitchFamily="18" charset="0"/>
                            </a:rPr>
                            <m:t>𝑖</m:t>
                          </m:r>
                        </m:sub>
                      </m:sSub>
                      <m:r>
                        <a:rPr lang="en-AU" i="1">
                          <a:latin typeface="Cambria Math" panose="02040503050406030204" pitchFamily="18" charset="0"/>
                        </a:rPr>
                        <m:t>=−</m:t>
                      </m:r>
                      <m:nary>
                        <m:naryPr>
                          <m:chr m:val="∑"/>
                          <m:ctrlPr>
                            <a:rPr lang="en-AU" i="1">
                              <a:latin typeface="Cambria Math" panose="02040503050406030204" pitchFamily="18" charset="0"/>
                            </a:rPr>
                          </m:ctrlPr>
                        </m:naryPr>
                        <m:sub>
                          <m:r>
                            <a:rPr lang="en-AU" i="1">
                              <a:latin typeface="Cambria Math" panose="02040503050406030204" pitchFamily="18" charset="0"/>
                            </a:rPr>
                            <m:t>𝑐</m:t>
                          </m:r>
                          <m:r>
                            <a:rPr lang="en-AU" i="1">
                              <a:latin typeface="Cambria Math" panose="02040503050406030204" pitchFamily="18" charset="0"/>
                            </a:rPr>
                            <m:t>=1</m:t>
                          </m:r>
                        </m:sub>
                        <m:sup>
                          <m:sSub>
                            <m:sSubPr>
                              <m:ctrlPr>
                                <a:rPr lang="en-AU" i="1">
                                  <a:latin typeface="Cambria Math" panose="02040503050406030204" pitchFamily="18" charset="0"/>
                                </a:rPr>
                              </m:ctrlPr>
                            </m:sSubPr>
                            <m:e>
                              <m:r>
                                <a:rPr lang="en-AU" i="1">
                                  <a:latin typeface="Cambria Math" panose="02040503050406030204" pitchFamily="18" charset="0"/>
                                </a:rPr>
                                <m:t>𝑛</m:t>
                              </m:r>
                            </m:e>
                            <m:sub>
                              <m:r>
                                <a:rPr lang="en-AU" i="1">
                                  <a:latin typeface="Cambria Math" panose="02040503050406030204" pitchFamily="18" charset="0"/>
                                </a:rPr>
                                <m:t>𝐶</m:t>
                              </m:r>
                            </m:sub>
                          </m:sSub>
                        </m:sup>
                        <m:e>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m:rPr>
                              <m:sty m:val="p"/>
                            </m:rPr>
                            <a:rPr lang="en-AU">
                              <a:latin typeface="Cambria Math" panose="02040503050406030204" pitchFamily="18" charset="0"/>
                            </a:rPr>
                            <m:t>log</m:t>
                          </m:r>
                          <m:r>
                            <a:rPr lang="en-AU" i="1">
                              <a:latin typeface="Cambria Math" panose="02040503050406030204" pitchFamily="18" charset="0"/>
                            </a:rPr>
                            <m:t>⁡(</m:t>
                          </m:r>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a:rPr lang="en-AU" i="1">
                              <a:latin typeface="Cambria Math" panose="02040503050406030204" pitchFamily="18" charset="0"/>
                            </a:rPr>
                            <m:t>)</m:t>
                          </m:r>
                          <m:r>
                            <m:rPr>
                              <m:nor/>
                            </m:rPr>
                            <a:rPr lang="en-US" dirty="0"/>
                            <m:t> </m:t>
                          </m:r>
                        </m:e>
                      </m:nary>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5"/>
                <a:stretch>
                  <a:fillRect l="-1531" t="-1427"/>
                </a:stretch>
              </a:blipFill>
            </p:spPr>
            <p:txBody>
              <a:bodyPr/>
              <a:lstStyle/>
              <a:p>
                <a:r>
                  <a:rPr lang="en-AU">
                    <a:noFill/>
                  </a:rPr>
                  <a:t> </a:t>
                </a:r>
              </a:p>
            </p:txBody>
          </p:sp>
        </mc:Fallback>
      </mc:AlternateContent>
      <p:cxnSp>
        <p:nvCxnSpPr>
          <p:cNvPr id="19" name="Curved Connector 18"/>
          <p:cNvCxnSpPr/>
          <p:nvPr/>
        </p:nvCxnSpPr>
        <p:spPr>
          <a:xfrm flipV="1">
            <a:off x="3961180" y="4345230"/>
            <a:ext cx="1221640" cy="916230"/>
          </a:xfrm>
          <a:prstGeom prst="curvedConnector3">
            <a:avLst>
              <a:gd name="adj1" fmla="val 16733"/>
            </a:avLst>
          </a:prstGeom>
          <a:ln>
            <a:solidFill>
              <a:schemeClr val="accent2"/>
            </a:solidFill>
            <a:prstDash val="sys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3809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smtClean="0"/>
                  <a:t>Information is measured by Entropy</a:t>
                </a:r>
              </a:p>
              <a:p>
                <a:pPr marL="457200" lvl="1" indent="0">
                  <a:buNone/>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𝐻</m:t>
                          </m:r>
                        </m:e>
                        <m:sub>
                          <m:r>
                            <a:rPr lang="en-AU" b="0" i="1" smtClean="0">
                              <a:latin typeface="Cambria Math" panose="02040503050406030204" pitchFamily="18" charset="0"/>
                            </a:rPr>
                            <m:t>𝑖</m:t>
                          </m:r>
                        </m:sub>
                      </m:sSub>
                      <m:r>
                        <a:rPr lang="en-AU" b="0" i="1" smtClean="0">
                          <a:latin typeface="Cambria Math" panose="02040503050406030204" pitchFamily="18" charset="0"/>
                        </a:rPr>
                        <m:t>=−</m:t>
                      </m:r>
                      <m:nary>
                        <m:naryPr>
                          <m:chr m:val="∑"/>
                          <m:ctrlPr>
                            <a:rPr lang="en-AU" b="0" i="1" smtClean="0">
                              <a:latin typeface="Cambria Math" panose="02040503050406030204" pitchFamily="18" charset="0"/>
                            </a:rPr>
                          </m:ctrlPr>
                        </m:naryPr>
                        <m:sub>
                          <m:r>
                            <a:rPr lang="en-AU" b="0" i="1" smtClean="0">
                              <a:latin typeface="Cambria Math" panose="02040503050406030204" pitchFamily="18" charset="0"/>
                            </a:rPr>
                            <m:t>𝑐</m:t>
                          </m:r>
                          <m:r>
                            <a:rPr lang="en-AU" b="0" i="1" smtClean="0">
                              <a:latin typeface="Cambria Math" panose="02040503050406030204" pitchFamily="18" charset="0"/>
                            </a:rPr>
                            <m:t>=1</m:t>
                          </m:r>
                        </m:sub>
                        <m:sup>
                          <m:sSub>
                            <m:sSubPr>
                              <m:ctrlPr>
                                <a:rPr lang="en-AU" b="0" i="1" smtClean="0">
                                  <a:latin typeface="Cambria Math" panose="02040503050406030204" pitchFamily="18" charset="0"/>
                                </a:rPr>
                              </m:ctrlPr>
                            </m:sSubPr>
                            <m:e>
                              <m:r>
                                <a:rPr lang="en-AU" b="0" i="1" smtClean="0">
                                  <a:latin typeface="Cambria Math" panose="02040503050406030204" pitchFamily="18" charset="0"/>
                                </a:rPr>
                                <m:t>𝑛</m:t>
                              </m:r>
                            </m:e>
                            <m:sub>
                              <m:r>
                                <a:rPr lang="en-AU" b="0" i="1" smtClean="0">
                                  <a:latin typeface="Cambria Math" panose="02040503050406030204" pitchFamily="18" charset="0"/>
                                </a:rPr>
                                <m:t>𝐶</m:t>
                              </m:r>
                            </m:sub>
                          </m:sSub>
                        </m:sup>
                        <m:e>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m:rPr>
                              <m:sty m:val="p"/>
                            </m:rPr>
                            <a:rPr lang="en-AU">
                              <a:latin typeface="Cambria Math" panose="02040503050406030204" pitchFamily="18" charset="0"/>
                            </a:rPr>
                            <m:t>log</m:t>
                          </m:r>
                          <m:r>
                            <a:rPr lang="en-AU" i="1">
                              <a:latin typeface="Cambria Math" panose="02040503050406030204" pitchFamily="18" charset="0"/>
                            </a:rPr>
                            <m:t>⁡(</m:t>
                          </m:r>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a:rPr lang="en-AU" i="1">
                              <a:latin typeface="Cambria Math" panose="02040503050406030204" pitchFamily="18" charset="0"/>
                            </a:rPr>
                            <m:t>)</m:t>
                          </m:r>
                          <m:r>
                            <m:rPr>
                              <m:nor/>
                            </m:rPr>
                            <a:rPr lang="en-US" dirty="0"/>
                            <m:t> </m:t>
                          </m:r>
                        </m:e>
                      </m:nary>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4"/>
                <a:stretch>
                  <a:fillRect l="-1531" t="-1427"/>
                </a:stretch>
              </a:blipFill>
            </p:spPr>
            <p:txBody>
              <a:bodyPr/>
              <a:lstStyle/>
              <a:p>
                <a:r>
                  <a:rPr lang="en-AU">
                    <a:noFill/>
                  </a:rPr>
                  <a:t> </a:t>
                </a:r>
              </a:p>
            </p:txBody>
          </p:sp>
        </mc:Fallback>
      </mc:AlternateContent>
      <p:cxnSp>
        <p:nvCxnSpPr>
          <p:cNvPr id="19" name="Straight Arrow Connector 18"/>
          <p:cNvCxnSpPr/>
          <p:nvPr/>
        </p:nvCxnSpPr>
        <p:spPr>
          <a:xfrm flipH="1" flipV="1">
            <a:off x="5255055" y="2755409"/>
            <a:ext cx="140285" cy="197280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5863673" y="2715156"/>
            <a:ext cx="408502" cy="2013053"/>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32" name="Oval 31"/>
          <p:cNvSpPr/>
          <p:nvPr/>
        </p:nvSpPr>
        <p:spPr>
          <a:xfrm>
            <a:off x="4829709"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3" name="Oval 32"/>
          <p:cNvSpPr/>
          <p:nvPr/>
        </p:nvSpPr>
        <p:spPr>
          <a:xfrm>
            <a:off x="233856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34" name="TextBox 33"/>
              <p:cNvSpPr txBox="1"/>
              <p:nvPr/>
            </p:nvSpPr>
            <p:spPr>
              <a:xfrm>
                <a:off x="2968017" y="4966932"/>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34" name="TextBox 33"/>
              <p:cNvSpPr txBox="1">
                <a:spLocks noRot="1" noChangeAspect="1" noMove="1" noResize="1" noEditPoints="1" noAdjustHandles="1" noChangeArrowheads="1" noChangeShapeType="1" noTextEdit="1"/>
              </p:cNvSpPr>
              <p:nvPr/>
            </p:nvSpPr>
            <p:spPr>
              <a:xfrm>
                <a:off x="2968017" y="4966932"/>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395340" y="4955743"/>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35" name="TextBox 34"/>
              <p:cNvSpPr txBox="1">
                <a:spLocks noRot="1" noChangeAspect="1" noMove="1" noResize="1" noEditPoints="1" noAdjustHandles="1" noChangeArrowheads="1" noChangeShapeType="1" noTextEdit="1"/>
              </p:cNvSpPr>
              <p:nvPr/>
            </p:nvSpPr>
            <p:spPr>
              <a:xfrm>
                <a:off x="5395340" y="4955743"/>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36" name="Right Arrow 35"/>
          <p:cNvSpPr/>
          <p:nvPr/>
        </p:nvSpPr>
        <p:spPr>
          <a:xfrm>
            <a:off x="4018319"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37" name="Right Arrow 36"/>
          <p:cNvSpPr/>
          <p:nvPr/>
        </p:nvSpPr>
        <p:spPr>
          <a:xfrm>
            <a:off x="6509464"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38" name="Oval 37"/>
          <p:cNvSpPr/>
          <p:nvPr/>
        </p:nvSpPr>
        <p:spPr>
          <a:xfrm>
            <a:off x="732085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39" name="TextBox 38"/>
              <p:cNvSpPr txBox="1"/>
              <p:nvPr/>
            </p:nvSpPr>
            <p:spPr>
              <a:xfrm>
                <a:off x="7886485" y="4955743"/>
                <a:ext cx="4549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rPr>
                            <m:t>y</m:t>
                          </m:r>
                        </m:e>
                        <m:sup>
                          <m:r>
                            <a:rPr lang="en-AU" b="1" i="1" smtClean="0">
                              <a:latin typeface="Cambria Math" panose="02040503050406030204" pitchFamily="18" charset="0"/>
                            </a:rPr>
                            <m:t>∗</m:t>
                          </m:r>
                        </m:sup>
                      </m:sSup>
                    </m:oMath>
                  </m:oMathPara>
                </a14:m>
                <a:endParaRPr lang="en-AU"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7886485" y="4955743"/>
                <a:ext cx="454932" cy="369332"/>
              </a:xfrm>
              <a:prstGeom prst="rect">
                <a:avLst/>
              </a:prstGeom>
              <a:blipFill rotWithShape="0">
                <a:blip r:embed="rId7"/>
                <a:stretch>
                  <a:fillRect b="-4918"/>
                </a:stretch>
              </a:blipFill>
            </p:spPr>
            <p:txBody>
              <a:bodyPr/>
              <a:lstStyle/>
              <a:p>
                <a:r>
                  <a:rPr lang="en-AU">
                    <a:noFill/>
                  </a:rPr>
                  <a:t> </a:t>
                </a:r>
              </a:p>
            </p:txBody>
          </p:sp>
        </mc:Fallback>
      </mc:AlternateContent>
      <p:sp>
        <p:nvSpPr>
          <p:cNvPr id="40" name="TextBox 39"/>
          <p:cNvSpPr txBox="1"/>
          <p:nvPr/>
        </p:nvSpPr>
        <p:spPr>
          <a:xfrm>
            <a:off x="2232870" y="5525705"/>
            <a:ext cx="1810982" cy="400110"/>
          </a:xfrm>
          <a:prstGeom prst="rect">
            <a:avLst/>
          </a:prstGeom>
          <a:noFill/>
        </p:spPr>
        <p:txBody>
          <a:bodyPr wrap="square" rtlCol="0">
            <a:spAutoFit/>
          </a:bodyPr>
          <a:lstStyle/>
          <a:p>
            <a:r>
              <a:rPr lang="en-AU" sz="2000" dirty="0" smtClean="0">
                <a:solidFill>
                  <a:schemeClr val="bg1"/>
                </a:solidFill>
              </a:rPr>
              <a:t>Latent Function</a:t>
            </a:r>
            <a:endParaRPr lang="en-AU" sz="2000" dirty="0">
              <a:solidFill>
                <a:schemeClr val="bg1"/>
              </a:solidFill>
            </a:endParaRPr>
          </a:p>
        </p:txBody>
      </p:sp>
      <p:sp>
        <p:nvSpPr>
          <p:cNvPr id="41" name="TextBox 40"/>
          <p:cNvSpPr txBox="1"/>
          <p:nvPr/>
        </p:nvSpPr>
        <p:spPr>
          <a:xfrm>
            <a:off x="4339777" y="5525705"/>
            <a:ext cx="2579458" cy="400110"/>
          </a:xfrm>
          <a:prstGeom prst="rect">
            <a:avLst/>
          </a:prstGeom>
          <a:noFill/>
        </p:spPr>
        <p:txBody>
          <a:bodyPr wrap="square" rtlCol="0">
            <a:spAutoFit/>
          </a:bodyPr>
          <a:lstStyle/>
          <a:p>
            <a:r>
              <a:rPr lang="en-AU" sz="2000" dirty="0" smtClean="0">
                <a:solidFill>
                  <a:schemeClr val="bg1"/>
                </a:solidFill>
              </a:rPr>
              <a:t>Predictive Probabilities</a:t>
            </a:r>
            <a:endParaRPr lang="en-AU" sz="2000" dirty="0">
              <a:solidFill>
                <a:schemeClr val="bg1"/>
              </a:solidFill>
            </a:endParaRPr>
          </a:p>
        </p:txBody>
      </p:sp>
      <p:sp>
        <p:nvSpPr>
          <p:cNvPr id="42" name="TextBox 41"/>
          <p:cNvSpPr txBox="1"/>
          <p:nvPr/>
        </p:nvSpPr>
        <p:spPr>
          <a:xfrm>
            <a:off x="7089392" y="5525705"/>
            <a:ext cx="2049118" cy="400110"/>
          </a:xfrm>
          <a:prstGeom prst="rect">
            <a:avLst/>
          </a:prstGeom>
          <a:noFill/>
        </p:spPr>
        <p:txBody>
          <a:bodyPr wrap="square" rtlCol="0">
            <a:spAutoFit/>
          </a:bodyPr>
          <a:lstStyle/>
          <a:p>
            <a:r>
              <a:rPr lang="en-AU" sz="2000" dirty="0" smtClean="0">
                <a:solidFill>
                  <a:schemeClr val="bg1"/>
                </a:solidFill>
              </a:rPr>
              <a:t>Prediction Classes</a:t>
            </a:r>
            <a:endParaRPr lang="en-AU" sz="2000" dirty="0">
              <a:solidFill>
                <a:schemeClr val="bg1"/>
              </a:solidFill>
            </a:endParaRPr>
          </a:p>
        </p:txBody>
      </p:sp>
      <p:sp>
        <p:nvSpPr>
          <p:cNvPr id="14" name="Bent Arrow 13"/>
          <p:cNvSpPr/>
          <p:nvPr/>
        </p:nvSpPr>
        <p:spPr>
          <a:xfrm rot="5400000">
            <a:off x="6585140" y="2837067"/>
            <a:ext cx="2080574" cy="1431980"/>
          </a:xfrm>
          <a:prstGeom prst="bentArrow">
            <a:avLst>
              <a:gd name="adj1" fmla="val 9429"/>
              <a:gd name="adj2" fmla="val 13866"/>
              <a:gd name="adj3" fmla="val 14205"/>
              <a:gd name="adj4" fmla="val 68584"/>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solidFill>
                <a:schemeClr val="tx1"/>
              </a:solidFill>
            </a:endParaRPr>
          </a:p>
        </p:txBody>
      </p:sp>
      <mc:AlternateContent xmlns:mc="http://schemas.openxmlformats.org/markup-compatibility/2006" xmlns:a14="http://schemas.microsoft.com/office/drawing/2010/main">
        <mc:Choice Requires="a14">
          <p:sp>
            <p:nvSpPr>
              <p:cNvPr id="15" name="TextBox 14"/>
              <p:cNvSpPr txBox="1"/>
              <p:nvPr/>
            </p:nvSpPr>
            <p:spPr>
              <a:xfrm>
                <a:off x="6836665" y="2051105"/>
                <a:ext cx="1732334" cy="461665"/>
              </a:xfrm>
              <a:prstGeom prst="rect">
                <a:avLst/>
              </a:prstGeom>
              <a:noFill/>
            </p:spPr>
            <p:txBody>
              <a:bodyPr wrap="none" rtlCol="0">
                <a:spAutoFit/>
              </a:bodyPr>
              <a:lstStyle/>
              <a:p>
                <a:r>
                  <a:rPr lang="en-AU" sz="2400" dirty="0" smtClean="0">
                    <a:solidFill>
                      <a:schemeClr val="bg1"/>
                    </a:solidFill>
                  </a:rPr>
                  <a:t>Entropy of </a:t>
                </a:r>
                <a14:m>
                  <m:oMath xmlns:m="http://schemas.openxmlformats.org/officeDocument/2006/math">
                    <m:r>
                      <a:rPr lang="en-AU" sz="2400" b="1" i="0" dirty="0" smtClean="0">
                        <a:solidFill>
                          <a:schemeClr val="bg1"/>
                        </a:solidFill>
                        <a:latin typeface="Cambria Math" panose="02040503050406030204" pitchFamily="18" charset="0"/>
                      </a:rPr>
                      <m:t>𝐲</m:t>
                    </m:r>
                  </m:oMath>
                </a14:m>
                <a:endParaRPr lang="en-AU" sz="2400" b="1"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836665" y="2051105"/>
                <a:ext cx="1732334" cy="461665"/>
              </a:xfrm>
              <a:prstGeom prst="rect">
                <a:avLst/>
              </a:prstGeom>
              <a:blipFill rotWithShape="0">
                <a:blip r:embed="rId8"/>
                <a:stretch>
                  <a:fillRect l="-5634" t="-10526" b="-28947"/>
                </a:stretch>
              </a:blipFill>
            </p:spPr>
            <p:txBody>
              <a:bodyPr/>
              <a:lstStyle/>
              <a:p>
                <a:r>
                  <a:rPr lang="en-AU">
                    <a:noFill/>
                  </a:rPr>
                  <a:t> </a:t>
                </a:r>
              </a:p>
            </p:txBody>
          </p:sp>
        </mc:Fallback>
      </mc:AlternateContent>
    </p:spTree>
    <p:extLst>
      <p:ext uri="{BB962C8B-B14F-4D97-AF65-F5344CB8AC3E}">
        <p14:creationId xmlns:p14="http://schemas.microsoft.com/office/powerpoint/2010/main" val="40420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smtClean="0"/>
                  <a:t>Non-Mutual Acquisition:</a:t>
                </a:r>
              </a:p>
              <a:p>
                <a:pPr marL="457200" lvl="1"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𝐼</m:t>
                      </m:r>
                      <m:r>
                        <a:rPr lang="en-AU" i="1" smtClean="0">
                          <a:latin typeface="Cambria Math" panose="02040503050406030204" pitchFamily="18" charset="0"/>
                        </a:rPr>
                        <m:t>=</m:t>
                      </m:r>
                      <m:r>
                        <a:rPr lang="en-AU" b="0" i="1" smtClean="0">
                          <a:latin typeface="Cambria Math" panose="02040503050406030204" pitchFamily="18" charset="0"/>
                        </a:rPr>
                        <m:t>−</m:t>
                      </m:r>
                      <m:f>
                        <m:fPr>
                          <m:ctrlPr>
                            <a:rPr lang="en-AU" i="1" smtClean="0">
                              <a:latin typeface="Cambria Math" panose="02040503050406030204" pitchFamily="18" charset="0"/>
                            </a:rPr>
                          </m:ctrlPr>
                        </m:fPr>
                        <m:num>
                          <m:r>
                            <a:rPr lang="en-AU" b="0" i="1" smtClean="0">
                              <a:latin typeface="Cambria Math" panose="02040503050406030204" pitchFamily="18" charset="0"/>
                            </a:rPr>
                            <m:t>1</m:t>
                          </m:r>
                        </m:num>
                        <m:den>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den>
                      </m:f>
                      <m:nary>
                        <m:naryPr>
                          <m:chr m:val="∑"/>
                          <m:ctrlPr>
                            <a:rPr lang="en-AU" i="1">
                              <a:latin typeface="Cambria Math" panose="02040503050406030204" pitchFamily="18" charset="0"/>
                            </a:rPr>
                          </m:ctrlPr>
                        </m:naryPr>
                        <m:sub>
                          <m:r>
                            <m:rPr>
                              <m:brk m:alnAt="23"/>
                            </m:rPr>
                            <a:rPr lang="en-AU" i="1">
                              <a:latin typeface="Cambria Math" panose="02040503050406030204" pitchFamily="18" charset="0"/>
                            </a:rPr>
                            <m:t>𝑖</m:t>
                          </m:r>
                          <m:r>
                            <a:rPr lang="en-AU" i="1">
                              <a:latin typeface="Cambria Math" panose="02040503050406030204" pitchFamily="18" charset="0"/>
                            </a:rPr>
                            <m:t>=1</m:t>
                          </m:r>
                        </m:sub>
                        <m:sup>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sup>
                        <m:e>
                          <m:sSub>
                            <m:sSubPr>
                              <m:ctrlPr>
                                <a:rPr lang="en-AU" i="1">
                                  <a:latin typeface="Cambria Math" panose="02040503050406030204" pitchFamily="18" charset="0"/>
                                </a:rPr>
                              </m:ctrlPr>
                            </m:sSubPr>
                            <m:e>
                              <m:r>
                                <a:rPr lang="en-AU" i="1">
                                  <a:latin typeface="Cambria Math" panose="02040503050406030204" pitchFamily="18" charset="0"/>
                                </a:rPr>
                                <m:t>𝐻</m:t>
                              </m:r>
                            </m:e>
                            <m:sub>
                              <m:r>
                                <a:rPr lang="en-AU" i="1">
                                  <a:latin typeface="Cambria Math" panose="02040503050406030204" pitchFamily="18" charset="0"/>
                                </a:rPr>
                                <m:t>𝑖</m:t>
                              </m:r>
                            </m:sub>
                          </m:sSub>
                        </m:e>
                      </m:nary>
                      <m:r>
                        <a:rPr lang="en-AU" b="0"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1</m:t>
                          </m:r>
                        </m:num>
                        <m:den>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den>
                      </m:f>
                      <m:nary>
                        <m:naryPr>
                          <m:chr m:val="∑"/>
                          <m:ctrlPr>
                            <a:rPr lang="en-AU" i="1">
                              <a:latin typeface="Cambria Math" panose="02040503050406030204" pitchFamily="18" charset="0"/>
                            </a:rPr>
                          </m:ctrlPr>
                        </m:naryPr>
                        <m:sub>
                          <m:r>
                            <m:rPr>
                              <m:brk m:alnAt="23"/>
                            </m:rPr>
                            <a:rPr lang="en-AU" i="1">
                              <a:latin typeface="Cambria Math" panose="02040503050406030204" pitchFamily="18" charset="0"/>
                            </a:rPr>
                            <m:t>𝑖</m:t>
                          </m:r>
                          <m:r>
                            <a:rPr lang="en-AU" i="1">
                              <a:latin typeface="Cambria Math" panose="02040503050406030204" pitchFamily="18" charset="0"/>
                            </a:rPr>
                            <m:t>=1</m:t>
                          </m:r>
                        </m:sub>
                        <m:sup>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sup>
                        <m:e>
                          <m:nary>
                            <m:naryPr>
                              <m:chr m:val="∑"/>
                              <m:ctrlPr>
                                <a:rPr lang="en-AU" i="1">
                                  <a:latin typeface="Cambria Math" panose="02040503050406030204" pitchFamily="18" charset="0"/>
                                </a:rPr>
                              </m:ctrlPr>
                            </m:naryPr>
                            <m:sub>
                              <m:r>
                                <a:rPr lang="en-AU" i="1">
                                  <a:latin typeface="Cambria Math" panose="02040503050406030204" pitchFamily="18" charset="0"/>
                                </a:rPr>
                                <m:t>𝑐</m:t>
                              </m:r>
                              <m:r>
                                <a:rPr lang="en-AU" i="1">
                                  <a:latin typeface="Cambria Math" panose="02040503050406030204" pitchFamily="18" charset="0"/>
                                </a:rPr>
                                <m:t>=1</m:t>
                              </m:r>
                            </m:sub>
                            <m:sup>
                              <m:sSub>
                                <m:sSubPr>
                                  <m:ctrlPr>
                                    <a:rPr lang="en-AU" i="1">
                                      <a:latin typeface="Cambria Math" panose="02040503050406030204" pitchFamily="18" charset="0"/>
                                    </a:rPr>
                                  </m:ctrlPr>
                                </m:sSubPr>
                                <m:e>
                                  <m:r>
                                    <a:rPr lang="en-AU" i="1">
                                      <a:latin typeface="Cambria Math" panose="02040503050406030204" pitchFamily="18" charset="0"/>
                                    </a:rPr>
                                    <m:t>𝑛</m:t>
                                  </m:r>
                                </m:e>
                                <m:sub>
                                  <m:r>
                                    <a:rPr lang="en-AU" i="1">
                                      <a:latin typeface="Cambria Math" panose="02040503050406030204" pitchFamily="18" charset="0"/>
                                    </a:rPr>
                                    <m:t>𝐶</m:t>
                                  </m:r>
                                </m:sub>
                              </m:sSub>
                            </m:sup>
                            <m:e>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m:rPr>
                                  <m:sty m:val="p"/>
                                </m:rPr>
                                <a:rPr lang="en-AU">
                                  <a:latin typeface="Cambria Math" panose="02040503050406030204" pitchFamily="18" charset="0"/>
                                </a:rPr>
                                <m:t>log</m:t>
                              </m:r>
                              <m:r>
                                <a:rPr lang="en-AU" i="1">
                                  <a:latin typeface="Cambria Math" panose="02040503050406030204" pitchFamily="18" charset="0"/>
                                </a:rPr>
                                <m:t>⁡(</m:t>
                              </m:r>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a:rPr lang="en-AU" i="1">
                                  <a:latin typeface="Cambria Math" panose="02040503050406030204" pitchFamily="18" charset="0"/>
                                </a:rPr>
                                <m:t>)</m:t>
                              </m:r>
                              <m:r>
                                <m:rPr>
                                  <m:nor/>
                                </m:rPr>
                                <a:rPr lang="en-US" dirty="0"/>
                                <m:t> </m:t>
                              </m:r>
                            </m:e>
                          </m:nary>
                        </m:e>
                      </m:nary>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4"/>
                <a:stretch>
                  <a:fillRect l="-1531" t="-1427"/>
                </a:stretch>
              </a:blipFill>
            </p:spPr>
            <p:txBody>
              <a:bodyPr/>
              <a:lstStyle/>
              <a:p>
                <a:r>
                  <a:rPr lang="en-AU">
                    <a:noFill/>
                  </a:rPr>
                  <a:t> </a:t>
                </a:r>
              </a:p>
            </p:txBody>
          </p:sp>
        </mc:Fallback>
      </mc:AlternateContent>
      <p:sp>
        <p:nvSpPr>
          <p:cNvPr id="14" name="Rectangle 13"/>
          <p:cNvSpPr/>
          <p:nvPr/>
        </p:nvSpPr>
        <p:spPr>
          <a:xfrm>
            <a:off x="6334633" y="6242528"/>
            <a:ext cx="1462453" cy="369332"/>
          </a:xfrm>
          <a:prstGeom prst="rect">
            <a:avLst/>
          </a:prstGeom>
        </p:spPr>
        <p:txBody>
          <a:bodyPr wrap="none">
            <a:spAutoFit/>
          </a:bodyPr>
          <a:lstStyle/>
          <a:p>
            <a:pPr algn="ctr"/>
            <a:r>
              <a:rPr lang="en-US" dirty="0" smtClean="0">
                <a:solidFill>
                  <a:schemeClr val="bg1">
                    <a:lumMod val="95000"/>
                  </a:schemeClr>
                </a:solidFill>
              </a:rPr>
              <a:t>Monte Carlo?</a:t>
            </a:r>
            <a:endParaRPr lang="en-AU" dirty="0">
              <a:solidFill>
                <a:schemeClr val="bg1">
                  <a:lumMod val="95000"/>
                </a:schemeClr>
              </a:solidFill>
            </a:endParaRPr>
          </a:p>
        </p:txBody>
      </p:sp>
      <p:cxnSp>
        <p:nvCxnSpPr>
          <p:cNvPr id="15" name="Straight Arrow Connector 14"/>
          <p:cNvCxnSpPr/>
          <p:nvPr/>
        </p:nvCxnSpPr>
        <p:spPr>
          <a:xfrm>
            <a:off x="8051714" y="4213975"/>
            <a:ext cx="96507" cy="43763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27841" y="3533204"/>
            <a:ext cx="1792607" cy="646331"/>
          </a:xfrm>
          <a:prstGeom prst="rect">
            <a:avLst/>
          </a:prstGeom>
        </p:spPr>
        <p:txBody>
          <a:bodyPr wrap="none">
            <a:spAutoFit/>
          </a:bodyPr>
          <a:lstStyle/>
          <a:p>
            <a:pPr algn="ctr"/>
            <a:r>
              <a:rPr lang="en-US" dirty="0" smtClean="0">
                <a:solidFill>
                  <a:schemeClr val="accent5">
                    <a:lumMod val="20000"/>
                    <a:lumOff val="80000"/>
                  </a:schemeClr>
                </a:solidFill>
              </a:rPr>
              <a:t>No Analytical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sp>
        <p:nvSpPr>
          <p:cNvPr id="19" name="Oval 18"/>
          <p:cNvSpPr/>
          <p:nvPr/>
        </p:nvSpPr>
        <p:spPr>
          <a:xfrm>
            <a:off x="4829709"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0" name="Oval 19"/>
          <p:cNvSpPr/>
          <p:nvPr/>
        </p:nvSpPr>
        <p:spPr>
          <a:xfrm>
            <a:off x="233856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24" name="TextBox 23"/>
              <p:cNvSpPr txBox="1"/>
              <p:nvPr/>
            </p:nvSpPr>
            <p:spPr>
              <a:xfrm>
                <a:off x="2968017" y="4966932"/>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2968017" y="4966932"/>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395340" y="4955743"/>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5395340" y="4955743"/>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26" name="Right Arrow 25"/>
          <p:cNvSpPr/>
          <p:nvPr/>
        </p:nvSpPr>
        <p:spPr>
          <a:xfrm>
            <a:off x="4018319"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7" name="Right Arrow 26"/>
          <p:cNvSpPr/>
          <p:nvPr/>
        </p:nvSpPr>
        <p:spPr>
          <a:xfrm>
            <a:off x="6509464"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8" name="Oval 27"/>
          <p:cNvSpPr/>
          <p:nvPr/>
        </p:nvSpPr>
        <p:spPr>
          <a:xfrm>
            <a:off x="732085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29" name="TextBox 28"/>
              <p:cNvSpPr txBox="1"/>
              <p:nvPr/>
            </p:nvSpPr>
            <p:spPr>
              <a:xfrm>
                <a:off x="7886485" y="4955743"/>
                <a:ext cx="4549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rPr>
                            <m:t>y</m:t>
                          </m:r>
                        </m:e>
                        <m:sup>
                          <m:r>
                            <a:rPr lang="en-AU" b="1" i="1" smtClean="0">
                              <a:latin typeface="Cambria Math" panose="02040503050406030204" pitchFamily="18" charset="0"/>
                            </a:rPr>
                            <m:t>∗</m:t>
                          </m:r>
                        </m:sup>
                      </m:sSup>
                    </m:oMath>
                  </m:oMathPara>
                </a14:m>
                <a:endParaRPr lang="en-AU"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7886485" y="4955743"/>
                <a:ext cx="454932" cy="369332"/>
              </a:xfrm>
              <a:prstGeom prst="rect">
                <a:avLst/>
              </a:prstGeom>
              <a:blipFill rotWithShape="0">
                <a:blip r:embed="rId7"/>
                <a:stretch>
                  <a:fillRect b="-4918"/>
                </a:stretch>
              </a:blipFill>
            </p:spPr>
            <p:txBody>
              <a:bodyPr/>
              <a:lstStyle/>
              <a:p>
                <a:r>
                  <a:rPr lang="en-AU">
                    <a:noFill/>
                  </a:rPr>
                  <a:t> </a:t>
                </a:r>
              </a:p>
            </p:txBody>
          </p:sp>
        </mc:Fallback>
      </mc:AlternateContent>
      <p:sp>
        <p:nvSpPr>
          <p:cNvPr id="30" name="TextBox 29"/>
          <p:cNvSpPr txBox="1"/>
          <p:nvPr/>
        </p:nvSpPr>
        <p:spPr>
          <a:xfrm>
            <a:off x="2232870" y="5525705"/>
            <a:ext cx="1810982" cy="400110"/>
          </a:xfrm>
          <a:prstGeom prst="rect">
            <a:avLst/>
          </a:prstGeom>
          <a:noFill/>
        </p:spPr>
        <p:txBody>
          <a:bodyPr wrap="square" rtlCol="0">
            <a:spAutoFit/>
          </a:bodyPr>
          <a:lstStyle/>
          <a:p>
            <a:r>
              <a:rPr lang="en-AU" sz="2000" dirty="0" smtClean="0">
                <a:solidFill>
                  <a:schemeClr val="bg1"/>
                </a:solidFill>
              </a:rPr>
              <a:t>Latent Function</a:t>
            </a:r>
            <a:endParaRPr lang="en-AU" sz="2000" dirty="0">
              <a:solidFill>
                <a:schemeClr val="bg1"/>
              </a:solidFill>
            </a:endParaRPr>
          </a:p>
        </p:txBody>
      </p:sp>
      <p:sp>
        <p:nvSpPr>
          <p:cNvPr id="31" name="TextBox 30"/>
          <p:cNvSpPr txBox="1"/>
          <p:nvPr/>
        </p:nvSpPr>
        <p:spPr>
          <a:xfrm>
            <a:off x="4339777" y="5525705"/>
            <a:ext cx="2579458" cy="400110"/>
          </a:xfrm>
          <a:prstGeom prst="rect">
            <a:avLst/>
          </a:prstGeom>
          <a:noFill/>
        </p:spPr>
        <p:txBody>
          <a:bodyPr wrap="square" rtlCol="0">
            <a:spAutoFit/>
          </a:bodyPr>
          <a:lstStyle/>
          <a:p>
            <a:r>
              <a:rPr lang="en-AU" sz="2000" dirty="0" smtClean="0">
                <a:solidFill>
                  <a:schemeClr val="bg1"/>
                </a:solidFill>
              </a:rPr>
              <a:t>Predictive Probabilities</a:t>
            </a:r>
            <a:endParaRPr lang="en-AU" sz="2000" dirty="0">
              <a:solidFill>
                <a:schemeClr val="bg1"/>
              </a:solidFill>
            </a:endParaRPr>
          </a:p>
        </p:txBody>
      </p:sp>
      <p:sp>
        <p:nvSpPr>
          <p:cNvPr id="32" name="TextBox 31"/>
          <p:cNvSpPr txBox="1"/>
          <p:nvPr/>
        </p:nvSpPr>
        <p:spPr>
          <a:xfrm>
            <a:off x="7089392" y="5525705"/>
            <a:ext cx="2049118" cy="400110"/>
          </a:xfrm>
          <a:prstGeom prst="rect">
            <a:avLst/>
          </a:prstGeom>
          <a:noFill/>
        </p:spPr>
        <p:txBody>
          <a:bodyPr wrap="square" rtlCol="0">
            <a:spAutoFit/>
          </a:bodyPr>
          <a:lstStyle/>
          <a:p>
            <a:r>
              <a:rPr lang="en-AU" sz="2000" dirty="0" smtClean="0">
                <a:solidFill>
                  <a:schemeClr val="bg1"/>
                </a:solidFill>
              </a:rPr>
              <a:t>Prediction Classes</a:t>
            </a:r>
            <a:endParaRPr lang="en-AU" sz="2000" dirty="0">
              <a:solidFill>
                <a:schemeClr val="bg1"/>
              </a:solidFill>
            </a:endParaRPr>
          </a:p>
        </p:txBody>
      </p:sp>
      <p:sp>
        <p:nvSpPr>
          <p:cNvPr id="33" name="Rectangle 32"/>
          <p:cNvSpPr/>
          <p:nvPr/>
        </p:nvSpPr>
        <p:spPr>
          <a:xfrm>
            <a:off x="2202807" y="3359557"/>
            <a:ext cx="1294585" cy="923330"/>
          </a:xfrm>
          <a:prstGeom prst="rect">
            <a:avLst/>
          </a:prstGeom>
        </p:spPr>
        <p:txBody>
          <a:bodyPr wrap="none">
            <a:spAutoFit/>
          </a:bodyPr>
          <a:lstStyle/>
          <a:p>
            <a:pPr algn="ctr"/>
            <a:r>
              <a:rPr lang="en-US" dirty="0" smtClean="0">
                <a:solidFill>
                  <a:schemeClr val="accent6">
                    <a:lumMod val="20000"/>
                    <a:lumOff val="80000"/>
                  </a:schemeClr>
                </a:solidFill>
              </a:rPr>
              <a:t>Has </a:t>
            </a:r>
          </a:p>
          <a:p>
            <a:pPr algn="ctr"/>
            <a:r>
              <a:rPr lang="en-US" dirty="0" smtClean="0">
                <a:solidFill>
                  <a:schemeClr val="accent6">
                    <a:lumMod val="20000"/>
                    <a:lumOff val="80000"/>
                  </a:schemeClr>
                </a:solidFill>
              </a:rPr>
              <a:t>Joint </a:t>
            </a:r>
          </a:p>
          <a:p>
            <a:pPr algn="ctr"/>
            <a:r>
              <a:rPr lang="en-US" dirty="0" smtClean="0">
                <a:solidFill>
                  <a:schemeClr val="accent6">
                    <a:lumMod val="20000"/>
                    <a:lumOff val="80000"/>
                  </a:schemeClr>
                </a:solidFill>
              </a:rPr>
              <a:t>Distribution</a:t>
            </a:r>
            <a:endParaRPr lang="en-AU" dirty="0">
              <a:solidFill>
                <a:schemeClr val="accent6">
                  <a:lumMod val="20000"/>
                  <a:lumOff val="80000"/>
                </a:schemeClr>
              </a:solidFill>
            </a:endParaRPr>
          </a:p>
        </p:txBody>
      </p:sp>
      <p:cxnSp>
        <p:nvCxnSpPr>
          <p:cNvPr id="34" name="Straight Arrow Connector 33"/>
          <p:cNvCxnSpPr/>
          <p:nvPr/>
        </p:nvCxnSpPr>
        <p:spPr>
          <a:xfrm>
            <a:off x="2871510" y="4281458"/>
            <a:ext cx="96507" cy="43763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5442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Linearised</a:t>
            </a:r>
            <a:r>
              <a:rPr lang="en-US" dirty="0" smtClean="0"/>
              <a:t> Model Differential Entropy</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670605" y="1443835"/>
                <a:ext cx="7168900" cy="1884680"/>
              </a:xfrm>
            </p:spPr>
            <p:txBody>
              <a:bodyPr>
                <a:normAutofit fontScale="85000" lnSpcReduction="20000"/>
              </a:bodyPr>
              <a:lstStyle/>
              <a:p>
                <a:r>
                  <a:rPr lang="en-US" dirty="0" smtClean="0"/>
                  <a:t>Is the entropy of the predictive probabilities </a:t>
                </a:r>
                <a14:m>
                  <m:oMath xmlns:m="http://schemas.openxmlformats.org/officeDocument/2006/math">
                    <m:r>
                      <a:rPr lang="en-US" b="1" i="0" smtClean="0">
                        <a:latin typeface="Cambria Math" panose="02040503050406030204" pitchFamily="18" charset="0"/>
                        <a:ea typeface="Cambria Math" panose="02040503050406030204" pitchFamily="18" charset="0"/>
                      </a:rPr>
                      <m:t>𝛑</m:t>
                    </m:r>
                  </m:oMath>
                </a14:m>
                <a:r>
                  <a:rPr lang="en-US" dirty="0" smtClean="0"/>
                  <a:t> itself</a:t>
                </a:r>
              </a:p>
              <a:p>
                <a:r>
                  <a:rPr lang="en-US" dirty="0" smtClean="0"/>
                  <a:t>Computationally faster and analytically tractable</a:t>
                </a:r>
              </a:p>
              <a:p>
                <a:r>
                  <a:rPr lang="en-US" dirty="0" smtClean="0"/>
                  <a:t>Measures the ability to separate the classes</a:t>
                </a:r>
              </a:p>
              <a:p>
                <a:r>
                  <a:rPr lang="en-US" dirty="0" smtClean="0"/>
                  <a:t>Able to handle uncertainty due to bias as well as variance</a:t>
                </a:r>
              </a:p>
              <a:p>
                <a:endParaRPr lang="en-US" dirty="0"/>
              </a:p>
              <a:p>
                <a:pPr marL="457200" lvl="1" indent="0">
                  <a:buNone/>
                </a:pP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670605" y="1443835"/>
                <a:ext cx="7168900" cy="1884680"/>
              </a:xfrm>
              <a:blipFill rotWithShape="0">
                <a:blip r:embed="rId4"/>
                <a:stretch>
                  <a:fillRect l="-1105" t="-6149" b="-1942"/>
                </a:stretch>
              </a:blipFill>
            </p:spPr>
            <p:txBody>
              <a:bodyPr/>
              <a:lstStyle/>
              <a:p>
                <a:r>
                  <a:rPr lang="en-AU">
                    <a:noFill/>
                  </a:rPr>
                  <a:t> </a:t>
                </a:r>
              </a:p>
            </p:txBody>
          </p:sp>
        </mc:Fallback>
      </mc:AlternateContent>
      <p:sp>
        <p:nvSpPr>
          <p:cNvPr id="32" name="Rectangle 31"/>
          <p:cNvSpPr/>
          <p:nvPr/>
        </p:nvSpPr>
        <p:spPr>
          <a:xfrm>
            <a:off x="4115502" y="2988364"/>
            <a:ext cx="2559676" cy="646331"/>
          </a:xfrm>
          <a:prstGeom prst="rect">
            <a:avLst/>
          </a:prstGeom>
        </p:spPr>
        <p:txBody>
          <a:bodyPr wrap="none">
            <a:spAutoFit/>
          </a:bodyPr>
          <a:lstStyle/>
          <a:p>
            <a:pPr algn="ctr"/>
            <a:r>
              <a:rPr lang="en-US" dirty="0" err="1" smtClean="0">
                <a:solidFill>
                  <a:schemeClr val="accent5">
                    <a:lumMod val="20000"/>
                    <a:lumOff val="80000"/>
                  </a:schemeClr>
                </a:solidFill>
              </a:rPr>
              <a:t>Linearise</a:t>
            </a:r>
            <a:r>
              <a:rPr lang="en-US" dirty="0" smtClean="0">
                <a:solidFill>
                  <a:schemeClr val="accent5">
                    <a:lumMod val="20000"/>
                    <a:lumOff val="80000"/>
                  </a:schemeClr>
                </a:solidFill>
              </a:rPr>
              <a:t> to approximate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cxnSp>
        <p:nvCxnSpPr>
          <p:cNvPr id="28" name="Straight Arrow Connector 27"/>
          <p:cNvCxnSpPr/>
          <p:nvPr/>
        </p:nvCxnSpPr>
        <p:spPr>
          <a:xfrm>
            <a:off x="8051714" y="4213975"/>
            <a:ext cx="96507" cy="43763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33" name="Rectangle 32"/>
          <p:cNvSpPr/>
          <p:nvPr/>
        </p:nvSpPr>
        <p:spPr>
          <a:xfrm>
            <a:off x="2202807" y="3359557"/>
            <a:ext cx="1294585" cy="923330"/>
          </a:xfrm>
          <a:prstGeom prst="rect">
            <a:avLst/>
          </a:prstGeom>
        </p:spPr>
        <p:txBody>
          <a:bodyPr wrap="none">
            <a:spAutoFit/>
          </a:bodyPr>
          <a:lstStyle/>
          <a:p>
            <a:pPr algn="ctr"/>
            <a:r>
              <a:rPr lang="en-US" dirty="0" smtClean="0">
                <a:solidFill>
                  <a:schemeClr val="accent6">
                    <a:lumMod val="20000"/>
                    <a:lumOff val="80000"/>
                  </a:schemeClr>
                </a:solidFill>
              </a:rPr>
              <a:t>Has </a:t>
            </a:r>
          </a:p>
          <a:p>
            <a:pPr algn="ctr"/>
            <a:r>
              <a:rPr lang="en-US" dirty="0" smtClean="0">
                <a:solidFill>
                  <a:schemeClr val="accent6">
                    <a:lumMod val="20000"/>
                    <a:lumOff val="80000"/>
                  </a:schemeClr>
                </a:solidFill>
              </a:rPr>
              <a:t>Joint </a:t>
            </a:r>
          </a:p>
          <a:p>
            <a:pPr algn="ctr"/>
            <a:r>
              <a:rPr lang="en-US" dirty="0" smtClean="0">
                <a:solidFill>
                  <a:schemeClr val="accent6">
                    <a:lumMod val="20000"/>
                    <a:lumOff val="80000"/>
                  </a:schemeClr>
                </a:solidFill>
              </a:rPr>
              <a:t>Distribution</a:t>
            </a:r>
            <a:endParaRPr lang="en-AU" dirty="0">
              <a:solidFill>
                <a:schemeClr val="accent6">
                  <a:lumMod val="20000"/>
                  <a:lumOff val="80000"/>
                </a:schemeClr>
              </a:solidFill>
            </a:endParaRPr>
          </a:p>
        </p:txBody>
      </p:sp>
      <p:sp>
        <p:nvSpPr>
          <p:cNvPr id="34" name="Rectangle 33"/>
          <p:cNvSpPr/>
          <p:nvPr/>
        </p:nvSpPr>
        <p:spPr>
          <a:xfrm>
            <a:off x="7127841" y="3533204"/>
            <a:ext cx="1792607" cy="646331"/>
          </a:xfrm>
          <a:prstGeom prst="rect">
            <a:avLst/>
          </a:prstGeom>
        </p:spPr>
        <p:txBody>
          <a:bodyPr wrap="none">
            <a:spAutoFit/>
          </a:bodyPr>
          <a:lstStyle/>
          <a:p>
            <a:pPr algn="ctr"/>
            <a:r>
              <a:rPr lang="en-US" dirty="0" smtClean="0">
                <a:solidFill>
                  <a:schemeClr val="accent5">
                    <a:lumMod val="20000"/>
                    <a:lumOff val="80000"/>
                  </a:schemeClr>
                </a:solidFill>
              </a:rPr>
              <a:t>No Analytical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sp>
        <p:nvSpPr>
          <p:cNvPr id="35" name="Oval 34"/>
          <p:cNvSpPr/>
          <p:nvPr/>
        </p:nvSpPr>
        <p:spPr>
          <a:xfrm>
            <a:off x="4829709"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Oval 35"/>
          <p:cNvSpPr/>
          <p:nvPr/>
        </p:nvSpPr>
        <p:spPr>
          <a:xfrm>
            <a:off x="233856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37" name="TextBox 36"/>
              <p:cNvSpPr txBox="1"/>
              <p:nvPr/>
            </p:nvSpPr>
            <p:spPr>
              <a:xfrm>
                <a:off x="2968017" y="4966932"/>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37" name="TextBox 36"/>
              <p:cNvSpPr txBox="1">
                <a:spLocks noRot="1" noChangeAspect="1" noMove="1" noResize="1" noEditPoints="1" noAdjustHandles="1" noChangeArrowheads="1" noChangeShapeType="1" noTextEdit="1"/>
              </p:cNvSpPr>
              <p:nvPr/>
            </p:nvSpPr>
            <p:spPr>
              <a:xfrm>
                <a:off x="2968017" y="4966932"/>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395340" y="4955743"/>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38" name="TextBox 37"/>
              <p:cNvSpPr txBox="1">
                <a:spLocks noRot="1" noChangeAspect="1" noMove="1" noResize="1" noEditPoints="1" noAdjustHandles="1" noChangeArrowheads="1" noChangeShapeType="1" noTextEdit="1"/>
              </p:cNvSpPr>
              <p:nvPr/>
            </p:nvSpPr>
            <p:spPr>
              <a:xfrm>
                <a:off x="5395340" y="4955743"/>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39" name="Right Arrow 38"/>
          <p:cNvSpPr/>
          <p:nvPr/>
        </p:nvSpPr>
        <p:spPr>
          <a:xfrm>
            <a:off x="4018319"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40" name="Right Arrow 39"/>
          <p:cNvSpPr/>
          <p:nvPr/>
        </p:nvSpPr>
        <p:spPr>
          <a:xfrm>
            <a:off x="6509464"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41" name="Oval 40"/>
          <p:cNvSpPr/>
          <p:nvPr/>
        </p:nvSpPr>
        <p:spPr>
          <a:xfrm>
            <a:off x="732085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42" name="TextBox 41"/>
              <p:cNvSpPr txBox="1"/>
              <p:nvPr/>
            </p:nvSpPr>
            <p:spPr>
              <a:xfrm>
                <a:off x="7886485" y="4955743"/>
                <a:ext cx="4549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rPr>
                            <m:t>y</m:t>
                          </m:r>
                        </m:e>
                        <m:sup>
                          <m:r>
                            <a:rPr lang="en-AU" b="1" i="1" smtClean="0">
                              <a:latin typeface="Cambria Math" panose="02040503050406030204" pitchFamily="18" charset="0"/>
                            </a:rPr>
                            <m:t>∗</m:t>
                          </m:r>
                        </m:sup>
                      </m:sSup>
                    </m:oMath>
                  </m:oMathPara>
                </a14:m>
                <a:endParaRPr lang="en-AU"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7886485" y="4955743"/>
                <a:ext cx="454932" cy="369332"/>
              </a:xfrm>
              <a:prstGeom prst="rect">
                <a:avLst/>
              </a:prstGeom>
              <a:blipFill rotWithShape="0">
                <a:blip r:embed="rId7"/>
                <a:stretch>
                  <a:fillRect b="-4918"/>
                </a:stretch>
              </a:blipFill>
            </p:spPr>
            <p:txBody>
              <a:bodyPr/>
              <a:lstStyle/>
              <a:p>
                <a:r>
                  <a:rPr lang="en-AU">
                    <a:noFill/>
                  </a:rPr>
                  <a:t> </a:t>
                </a:r>
              </a:p>
            </p:txBody>
          </p:sp>
        </mc:Fallback>
      </mc:AlternateContent>
      <p:sp>
        <p:nvSpPr>
          <p:cNvPr id="43" name="TextBox 42"/>
          <p:cNvSpPr txBox="1"/>
          <p:nvPr/>
        </p:nvSpPr>
        <p:spPr>
          <a:xfrm>
            <a:off x="2232870" y="5525705"/>
            <a:ext cx="1810982" cy="400110"/>
          </a:xfrm>
          <a:prstGeom prst="rect">
            <a:avLst/>
          </a:prstGeom>
          <a:noFill/>
        </p:spPr>
        <p:txBody>
          <a:bodyPr wrap="square" rtlCol="0">
            <a:spAutoFit/>
          </a:bodyPr>
          <a:lstStyle/>
          <a:p>
            <a:r>
              <a:rPr lang="en-AU" sz="2000" dirty="0" smtClean="0">
                <a:solidFill>
                  <a:schemeClr val="bg1"/>
                </a:solidFill>
              </a:rPr>
              <a:t>Latent Function</a:t>
            </a:r>
            <a:endParaRPr lang="en-AU" sz="2000" dirty="0">
              <a:solidFill>
                <a:schemeClr val="bg1"/>
              </a:solidFill>
            </a:endParaRPr>
          </a:p>
        </p:txBody>
      </p:sp>
      <p:sp>
        <p:nvSpPr>
          <p:cNvPr id="44" name="TextBox 43"/>
          <p:cNvSpPr txBox="1"/>
          <p:nvPr/>
        </p:nvSpPr>
        <p:spPr>
          <a:xfrm>
            <a:off x="4339777" y="5525705"/>
            <a:ext cx="2579458" cy="400110"/>
          </a:xfrm>
          <a:prstGeom prst="rect">
            <a:avLst/>
          </a:prstGeom>
          <a:noFill/>
        </p:spPr>
        <p:txBody>
          <a:bodyPr wrap="square" rtlCol="0">
            <a:spAutoFit/>
          </a:bodyPr>
          <a:lstStyle/>
          <a:p>
            <a:r>
              <a:rPr lang="en-AU" sz="2000" dirty="0" smtClean="0">
                <a:solidFill>
                  <a:schemeClr val="bg1"/>
                </a:solidFill>
              </a:rPr>
              <a:t>Predictive Probabilities</a:t>
            </a:r>
            <a:endParaRPr lang="en-AU" sz="2000" dirty="0">
              <a:solidFill>
                <a:schemeClr val="bg1"/>
              </a:solidFill>
            </a:endParaRPr>
          </a:p>
        </p:txBody>
      </p:sp>
      <p:sp>
        <p:nvSpPr>
          <p:cNvPr id="45" name="TextBox 44"/>
          <p:cNvSpPr txBox="1"/>
          <p:nvPr/>
        </p:nvSpPr>
        <p:spPr>
          <a:xfrm>
            <a:off x="7089392" y="5525705"/>
            <a:ext cx="2049118" cy="400110"/>
          </a:xfrm>
          <a:prstGeom prst="rect">
            <a:avLst/>
          </a:prstGeom>
          <a:noFill/>
        </p:spPr>
        <p:txBody>
          <a:bodyPr wrap="square" rtlCol="0">
            <a:spAutoFit/>
          </a:bodyPr>
          <a:lstStyle/>
          <a:p>
            <a:r>
              <a:rPr lang="en-AU" sz="2000" dirty="0" smtClean="0">
                <a:solidFill>
                  <a:schemeClr val="bg1"/>
                </a:solidFill>
              </a:rPr>
              <a:t>Prediction Classes</a:t>
            </a:r>
            <a:endParaRPr lang="en-AU" sz="2000" dirty="0">
              <a:solidFill>
                <a:schemeClr val="bg1"/>
              </a:solidFill>
            </a:endParaRPr>
          </a:p>
        </p:txBody>
      </p:sp>
      <p:cxnSp>
        <p:nvCxnSpPr>
          <p:cNvPr id="46" name="Straight Arrow Connector 45"/>
          <p:cNvCxnSpPr/>
          <p:nvPr/>
        </p:nvCxnSpPr>
        <p:spPr>
          <a:xfrm>
            <a:off x="5395340" y="3680067"/>
            <a:ext cx="126803" cy="1002788"/>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cxnSp>
        <p:nvCxnSpPr>
          <p:cNvPr id="47" name="Straight Arrow Connector 46"/>
          <p:cNvCxnSpPr/>
          <p:nvPr/>
        </p:nvCxnSpPr>
        <p:spPr>
          <a:xfrm>
            <a:off x="2871510" y="4281458"/>
            <a:ext cx="96507" cy="43763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49" name="Rectangular Callout 48"/>
          <p:cNvSpPr/>
          <p:nvPr/>
        </p:nvSpPr>
        <p:spPr>
          <a:xfrm>
            <a:off x="3920266" y="3634695"/>
            <a:ext cx="1306897" cy="1096827"/>
          </a:xfrm>
          <a:prstGeom prst="wedgeRectCallout">
            <a:avLst/>
          </a:prstGeom>
          <a:effectLst>
            <a:softEdge rad="635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6285" y="3756369"/>
            <a:ext cx="1089153" cy="890245"/>
          </a:xfrm>
          <a:prstGeom prst="rect">
            <a:avLst/>
          </a:prstGeom>
          <a:noFill/>
          <a:ln>
            <a:noFill/>
          </a:ln>
        </p:spPr>
      </p:pic>
    </p:spTree>
    <p:extLst>
      <p:ext uri="{BB962C8B-B14F-4D97-AF65-F5344CB8AC3E}">
        <p14:creationId xmlns:p14="http://schemas.microsoft.com/office/powerpoint/2010/main" val="45223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Receding Horizon Formulation</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
        <p:nvSpPr>
          <p:cNvPr id="6" name="Content Placeholder 7"/>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dirty="0" smtClean="0"/>
              <a:t> </a:t>
            </a:r>
            <a:endParaRPr lang="en-AU"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75" y="1824759"/>
            <a:ext cx="7940661" cy="4468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026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3"/>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052 -0.0007 L -0.25052 -0.4257 " pathEditMode="relative" rAng="0" ptsTypes="AA">
                                      <p:cBhvr>
                                        <p:cTn id="10" dur="500" fill="hold"/>
                                        <p:tgtEl>
                                          <p:spTgt spid="13"/>
                                        </p:tgtEl>
                                        <p:attrNameLst>
                                          <p:attrName>ppt_x</p:attrName>
                                          <p:attrName>ppt_y</p:attrName>
                                        </p:attrNameLst>
                                      </p:cBhvr>
                                      <p:rCtr x="-12552" y="-2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Receding Horizon Formulation</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
        <p:nvSpPr>
          <p:cNvPr id="6" name="Content Placeholder 7"/>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mtClean="0"/>
              <a:t> </a:t>
            </a:r>
            <a:endParaRPr lang="en-AU"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965" y="113842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64" y="385367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1128" y="113842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1129" y="385367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ight Arrow 1"/>
          <p:cNvSpPr/>
          <p:nvPr/>
        </p:nvSpPr>
        <p:spPr>
          <a:xfrm>
            <a:off x="4177597" y="1914726"/>
            <a:ext cx="916230" cy="489353"/>
          </a:xfrm>
          <a:prstGeom prst="rightArrow">
            <a:avLst/>
          </a:prstGeom>
        </p:spPr>
        <p:style>
          <a:lnRef idx="1">
            <a:schemeClr val="accent5"/>
          </a:lnRef>
          <a:fillRef idx="1003">
            <a:schemeClr val="dk2"/>
          </a:fillRef>
          <a:effectRef idx="1">
            <a:schemeClr val="accent5"/>
          </a:effectRef>
          <a:fontRef idx="minor">
            <a:schemeClr val="dk1"/>
          </a:fontRef>
        </p:style>
        <p:txBody>
          <a:bodyPr rtlCol="0" anchor="ctr"/>
          <a:lstStyle/>
          <a:p>
            <a:pPr algn="ctr"/>
            <a:endParaRPr lang="en-AU"/>
          </a:p>
        </p:txBody>
      </p:sp>
      <p:sp>
        <p:nvSpPr>
          <p:cNvPr id="11" name="Right Arrow 10"/>
          <p:cNvSpPr/>
          <p:nvPr/>
        </p:nvSpPr>
        <p:spPr>
          <a:xfrm flipH="1">
            <a:off x="4177597" y="4720760"/>
            <a:ext cx="916230" cy="489353"/>
          </a:xfrm>
          <a:prstGeom prst="rightArrow">
            <a:avLst/>
          </a:prstGeom>
        </p:spPr>
        <p:style>
          <a:lnRef idx="1">
            <a:schemeClr val="accent5"/>
          </a:lnRef>
          <a:fillRef idx="1003">
            <a:schemeClr val="dk2"/>
          </a:fillRef>
          <a:effectRef idx="1">
            <a:schemeClr val="accent5"/>
          </a:effectRef>
          <a:fontRef idx="minor">
            <a:schemeClr val="dk1"/>
          </a:fontRef>
        </p:style>
        <p:txBody>
          <a:bodyPr rtlCol="0" anchor="ctr"/>
          <a:lstStyle/>
          <a:p>
            <a:pPr algn="ctr"/>
            <a:endParaRPr lang="en-AU"/>
          </a:p>
        </p:txBody>
      </p:sp>
      <p:sp>
        <p:nvSpPr>
          <p:cNvPr id="12" name="Right Arrow 11"/>
          <p:cNvSpPr/>
          <p:nvPr/>
        </p:nvSpPr>
        <p:spPr>
          <a:xfrm rot="16200000" flipH="1">
            <a:off x="6388678" y="3375105"/>
            <a:ext cx="916230" cy="489353"/>
          </a:xfrm>
          <a:prstGeom prst="rightArrow">
            <a:avLst/>
          </a:prstGeom>
        </p:spPr>
        <p:style>
          <a:lnRef idx="1">
            <a:schemeClr val="accent5"/>
          </a:lnRef>
          <a:fillRef idx="1003">
            <a:schemeClr val="dk2"/>
          </a:fillRef>
          <a:effectRef idx="1">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29455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smtClean="0"/>
              <a:t>“95% of the ocean remains unexplored”</a:t>
            </a:r>
          </a:p>
          <a:p>
            <a:endParaRPr lang="en-US" dirty="0"/>
          </a:p>
          <a:p>
            <a:endParaRPr lang="en-US" dirty="0" smtClean="0"/>
          </a:p>
          <a:p>
            <a:endParaRPr lang="en-US" dirty="0"/>
          </a:p>
        </p:txBody>
      </p:sp>
    </p:spTree>
    <p:extLst>
      <p:ext uri="{BB962C8B-B14F-4D97-AF65-F5344CB8AC3E}">
        <p14:creationId xmlns:p14="http://schemas.microsoft.com/office/powerpoint/2010/main" val="182925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a:bodyPr>
          <a:lstStyle/>
          <a:p>
            <a:r>
              <a:rPr lang="en-US" dirty="0" smtClean="0"/>
              <a:t>Initial Situation at Scott Reef</a:t>
            </a:r>
            <a:endParaRPr lang="en-US" dirty="0"/>
          </a:p>
        </p:txBody>
      </p:sp>
      <p:sp>
        <p:nvSpPr>
          <p:cNvPr id="5" name="Content Placeholder 4"/>
          <p:cNvSpPr>
            <a:spLocks noGrp="1"/>
          </p:cNvSpPr>
          <p:nvPr>
            <p:ph idx="1"/>
          </p:nvPr>
        </p:nvSpPr>
        <p:spPr>
          <a:xfrm>
            <a:off x="2284289" y="1866369"/>
            <a:ext cx="5941532" cy="3430672"/>
          </a:xfrm>
        </p:spPr>
        <p:txBody>
          <a:bodyPr/>
          <a:lstStyle/>
          <a:p>
            <a:pPr marL="0" indent="0">
              <a:buNone/>
            </a:pPr>
            <a:r>
              <a:rPr lang="en-US" dirty="0" smtClean="0"/>
              <a:t>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0360" y="4049214"/>
            <a:ext cx="4568267" cy="257068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0360" y="1291130"/>
            <a:ext cx="4568267" cy="2570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063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Informative Seafloor Exploration at Scott Reef</a:t>
            </a:r>
            <a:endParaRPr lang="en-US" dirty="0"/>
          </a:p>
        </p:txBody>
      </p:sp>
      <p:pic>
        <p:nvPicPr>
          <p:cNvPr id="16" name="pred_propos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0" y="1715005"/>
            <a:ext cx="9144000" cy="5142995"/>
          </a:xfrm>
        </p:spPr>
      </p:pic>
    </p:spTree>
    <p:extLst>
      <p:ext uri="{BB962C8B-B14F-4D97-AF65-F5344CB8AC3E}">
        <p14:creationId xmlns:p14="http://schemas.microsoft.com/office/powerpoint/2010/main" val="58510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3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Informative Seafloor Exploration at Scott Reef</a:t>
            </a:r>
            <a:endParaRPr lang="en-US" dirty="0"/>
          </a:p>
        </p:txBody>
      </p:sp>
      <p:pic>
        <p:nvPicPr>
          <p:cNvPr id="17" name="mie_propo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714501"/>
            <a:ext cx="9144001" cy="5143500"/>
          </a:xfrm>
          <a:prstGeom prst="rect">
            <a:avLst/>
          </a:prstGeom>
        </p:spPr>
      </p:pic>
      <p:sp>
        <p:nvSpPr>
          <p:cNvPr id="2" name="Content Placeholder 1"/>
          <p:cNvSpPr>
            <a:spLocks noGrp="1"/>
          </p:cNvSpPr>
          <p:nvPr>
            <p:ph idx="1"/>
          </p:nvPr>
        </p:nvSpPr>
        <p:spPr/>
        <p:txBody>
          <a:bodyPr/>
          <a:lstStyle/>
          <a:p>
            <a:pPr marL="0" indent="0">
              <a:buNone/>
            </a:pPr>
            <a:r>
              <a:rPr lang="en-AU" dirty="0"/>
              <a:t> </a:t>
            </a:r>
          </a:p>
        </p:txBody>
      </p:sp>
    </p:spTree>
    <p:extLst>
      <p:ext uri="{BB962C8B-B14F-4D97-AF65-F5344CB8AC3E}">
        <p14:creationId xmlns:p14="http://schemas.microsoft.com/office/powerpoint/2010/main" val="297588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a:bodyPr>
          <a:lstStyle/>
          <a:p>
            <a:r>
              <a:rPr lang="en-US" dirty="0" smtClean="0"/>
              <a:t>Before… 				After…</a:t>
            </a:r>
            <a:endParaRPr lang="en-US" dirty="0"/>
          </a:p>
        </p:txBody>
      </p:sp>
      <p:sp>
        <p:nvSpPr>
          <p:cNvPr id="5" name="Content Placeholder 4"/>
          <p:cNvSpPr>
            <a:spLocks noGrp="1"/>
          </p:cNvSpPr>
          <p:nvPr>
            <p:ph idx="1"/>
          </p:nvPr>
        </p:nvSpPr>
        <p:spPr>
          <a:xfrm>
            <a:off x="1670605" y="1443835"/>
            <a:ext cx="4898845" cy="2999904"/>
          </a:xfrm>
        </p:spPr>
        <p:txBody>
          <a:bodyPr/>
          <a:lstStyle/>
          <a:p>
            <a:pPr marL="0" indent="0">
              <a:buNone/>
            </a:pPr>
            <a:r>
              <a:rPr lang="en-US" dirty="0" smtClean="0"/>
              <a:t> </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129" y="1138425"/>
            <a:ext cx="3968376"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65"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1129"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ontent Placeholder 4"/>
          <p:cNvSpPr txBox="1">
            <a:spLocks/>
          </p:cNvSpPr>
          <p:nvPr/>
        </p:nvSpPr>
        <p:spPr>
          <a:xfrm>
            <a:off x="3316170" y="3530540"/>
            <a:ext cx="4273799" cy="17660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8965" y="1138427"/>
            <a:ext cx="3966770" cy="2232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024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a:bodyPr>
          <a:lstStyle/>
          <a:p>
            <a:r>
              <a:rPr lang="en-US" dirty="0" smtClean="0"/>
              <a:t>Ground Truth…</a:t>
            </a:r>
            <a:r>
              <a:rPr lang="en-US" dirty="0"/>
              <a:t>		After…</a:t>
            </a:r>
          </a:p>
        </p:txBody>
      </p:sp>
      <p:sp>
        <p:nvSpPr>
          <p:cNvPr id="5" name="Content Placeholder 4"/>
          <p:cNvSpPr>
            <a:spLocks noGrp="1"/>
          </p:cNvSpPr>
          <p:nvPr>
            <p:ph idx="1"/>
          </p:nvPr>
        </p:nvSpPr>
        <p:spPr>
          <a:xfrm>
            <a:off x="1670605" y="1443835"/>
            <a:ext cx="4898845" cy="2999904"/>
          </a:xfrm>
        </p:spPr>
        <p:txBody>
          <a:bodyPr/>
          <a:lstStyle/>
          <a:p>
            <a:pPr marL="0" indent="0">
              <a:buNone/>
            </a:pPr>
            <a:r>
              <a:rPr lang="en-US" dirty="0" smtClean="0"/>
              <a:t> </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129" y="1138425"/>
            <a:ext cx="3968376"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65" y="1138425"/>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65"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1129"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ontent Placeholder 4"/>
          <p:cNvSpPr txBox="1">
            <a:spLocks/>
          </p:cNvSpPr>
          <p:nvPr/>
        </p:nvSpPr>
        <p:spPr>
          <a:xfrm>
            <a:off x="3316170" y="3530540"/>
            <a:ext cx="4273799" cy="17660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spTree>
    <p:extLst>
      <p:ext uri="{BB962C8B-B14F-4D97-AF65-F5344CB8AC3E}">
        <p14:creationId xmlns:p14="http://schemas.microsoft.com/office/powerpoint/2010/main" val="21719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Comparison with Other Exploration Policies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7256958"/>
              </p:ext>
            </p:extLst>
          </p:nvPr>
        </p:nvGraphicFramePr>
        <p:xfrm>
          <a:off x="1269951" y="1138425"/>
          <a:ext cx="7801892" cy="1820493"/>
        </p:xfrm>
        <a:graphic>
          <a:graphicData uri="http://schemas.openxmlformats.org/drawingml/2006/table">
            <a:tbl>
              <a:tblPr firstRow="1" bandRow="1">
                <a:tableStyleId>{9D7B26C5-4107-4FEC-AEDC-1716B250A1EF}</a:tableStyleId>
              </a:tblPr>
              <a:tblGrid>
                <a:gridCol w="1260000"/>
                <a:gridCol w="934556"/>
                <a:gridCol w="934556"/>
                <a:gridCol w="934556"/>
                <a:gridCol w="934556"/>
                <a:gridCol w="934556"/>
                <a:gridCol w="934556"/>
                <a:gridCol w="934556"/>
              </a:tblGrid>
              <a:tr h="393471">
                <a:tc>
                  <a:txBody>
                    <a:bodyPr/>
                    <a:lstStyle/>
                    <a:p>
                      <a:r>
                        <a:rPr lang="en-AU" dirty="0" smtClean="0">
                          <a:solidFill>
                            <a:schemeClr val="bg1"/>
                          </a:solidFill>
                        </a:rPr>
                        <a:t>Policy</a:t>
                      </a:r>
                      <a:endParaRPr lang="en-AU" dirty="0">
                        <a:solidFill>
                          <a:schemeClr val="bg1"/>
                        </a:solidFill>
                      </a:endParaRPr>
                    </a:p>
                  </a:txBody>
                  <a:tcPr/>
                </a:tc>
                <a:tc>
                  <a:txBody>
                    <a:bodyPr/>
                    <a:lstStyle/>
                    <a:p>
                      <a:r>
                        <a:rPr lang="en-AU" b="0" dirty="0" smtClean="0">
                          <a:solidFill>
                            <a:schemeClr val="bg1"/>
                          </a:solidFill>
                        </a:rPr>
                        <a:t>LMDE</a:t>
                      </a:r>
                      <a:endParaRPr lang="en-AU" b="0" dirty="0">
                        <a:solidFill>
                          <a:schemeClr val="bg1"/>
                        </a:solidFill>
                      </a:endParaRPr>
                    </a:p>
                  </a:txBody>
                  <a:tcPr/>
                </a:tc>
                <a:tc>
                  <a:txBody>
                    <a:bodyPr/>
                    <a:lstStyle/>
                    <a:p>
                      <a:r>
                        <a:rPr lang="en-AU" b="0" dirty="0" smtClean="0">
                          <a:solidFill>
                            <a:schemeClr val="bg1"/>
                          </a:solidFill>
                        </a:rPr>
                        <a:t>MCPIE</a:t>
                      </a:r>
                      <a:endParaRPr lang="en-AU" b="0" dirty="0">
                        <a:solidFill>
                          <a:schemeClr val="bg1"/>
                        </a:solidFill>
                      </a:endParaRPr>
                    </a:p>
                  </a:txBody>
                  <a:tcPr/>
                </a:tc>
                <a:tc>
                  <a:txBody>
                    <a:bodyPr/>
                    <a:lstStyle/>
                    <a:p>
                      <a:r>
                        <a:rPr lang="en-AU" b="0" dirty="0" smtClean="0">
                          <a:solidFill>
                            <a:schemeClr val="bg1"/>
                          </a:solidFill>
                        </a:rPr>
                        <a:t>AMPIE</a:t>
                      </a:r>
                      <a:endParaRPr lang="en-AU" b="0" dirty="0">
                        <a:solidFill>
                          <a:schemeClr val="bg1"/>
                        </a:solidFill>
                      </a:endParaRPr>
                    </a:p>
                  </a:txBody>
                  <a:tcPr/>
                </a:tc>
                <a:tc>
                  <a:txBody>
                    <a:bodyPr/>
                    <a:lstStyle/>
                    <a:p>
                      <a:r>
                        <a:rPr lang="en-AU" sz="1800" b="0" dirty="0" smtClean="0">
                          <a:solidFill>
                            <a:schemeClr val="bg1"/>
                          </a:solidFill>
                        </a:rPr>
                        <a:t>GREEDY</a:t>
                      </a:r>
                      <a:endParaRPr lang="en-AU" sz="1800" b="0" dirty="0">
                        <a:solidFill>
                          <a:schemeClr val="bg1"/>
                        </a:solidFill>
                      </a:endParaRPr>
                    </a:p>
                  </a:txBody>
                  <a:tcPr/>
                </a:tc>
                <a:tc>
                  <a:txBody>
                    <a:bodyPr/>
                    <a:lstStyle/>
                    <a:p>
                      <a:r>
                        <a:rPr lang="en-AU" sz="1800" b="0" dirty="0" smtClean="0">
                          <a:solidFill>
                            <a:schemeClr val="bg1"/>
                          </a:solidFill>
                        </a:rPr>
                        <a:t>RAND</a:t>
                      </a:r>
                      <a:endParaRPr lang="en-AU" sz="1800" b="0" dirty="0">
                        <a:solidFill>
                          <a:schemeClr val="bg1"/>
                        </a:solidFill>
                      </a:endParaRPr>
                    </a:p>
                  </a:txBody>
                  <a:tcPr/>
                </a:tc>
                <a:tc>
                  <a:txBody>
                    <a:bodyPr/>
                    <a:lstStyle/>
                    <a:p>
                      <a:r>
                        <a:rPr lang="en-AU" b="0" dirty="0" smtClean="0">
                          <a:solidFill>
                            <a:schemeClr val="bg1"/>
                          </a:solidFill>
                        </a:rPr>
                        <a:t>LINES</a:t>
                      </a:r>
                      <a:endParaRPr lang="en-AU" b="0" dirty="0">
                        <a:solidFill>
                          <a:schemeClr val="bg1"/>
                        </a:solidFill>
                      </a:endParaRPr>
                    </a:p>
                  </a:txBody>
                  <a:tcPr/>
                </a:tc>
                <a:tc>
                  <a:txBody>
                    <a:bodyPr/>
                    <a:lstStyle/>
                    <a:p>
                      <a:r>
                        <a:rPr lang="en-AU" b="0" dirty="0" smtClean="0">
                          <a:solidFill>
                            <a:schemeClr val="bg1"/>
                          </a:solidFill>
                        </a:rPr>
                        <a:t>SPIRAL</a:t>
                      </a:r>
                      <a:endParaRPr lang="en-AU" b="0" dirty="0">
                        <a:solidFill>
                          <a:schemeClr val="bg1"/>
                        </a:solidFill>
                      </a:endParaRPr>
                    </a:p>
                  </a:txBody>
                  <a:tcPr/>
                </a:tc>
              </a:tr>
              <a:tr h="393471">
                <a:tc>
                  <a:txBody>
                    <a:bodyPr/>
                    <a:lstStyle/>
                    <a:p>
                      <a:r>
                        <a:rPr lang="en-AU" dirty="0" smtClean="0">
                          <a:solidFill>
                            <a:schemeClr val="bg1"/>
                          </a:solidFill>
                        </a:rPr>
                        <a:t>Informative</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r>
              <a:tr h="393471">
                <a:tc>
                  <a:txBody>
                    <a:bodyPr/>
                    <a:lstStyle/>
                    <a:p>
                      <a:r>
                        <a:rPr lang="en-AU" dirty="0" smtClean="0">
                          <a:solidFill>
                            <a:schemeClr val="bg1"/>
                          </a:solidFill>
                        </a:rPr>
                        <a:t>Non-Myopic</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r>
              <a:tr h="393471">
                <a:tc>
                  <a:txBody>
                    <a:bodyPr/>
                    <a:lstStyle/>
                    <a:p>
                      <a:r>
                        <a:rPr lang="en-AU" dirty="0" smtClean="0">
                          <a:solidFill>
                            <a:schemeClr val="bg1"/>
                          </a:solidFill>
                        </a:rPr>
                        <a:t>Mutual</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r>
            </a:tbl>
          </a:graphicData>
        </a:graphic>
      </p:graphicFrame>
      <p:sp>
        <p:nvSpPr>
          <p:cNvPr id="2" name="Content Placeholder 1"/>
          <p:cNvSpPr>
            <a:spLocks noGrp="1"/>
          </p:cNvSpPr>
          <p:nvPr>
            <p:ph idx="1"/>
          </p:nvPr>
        </p:nvSpPr>
        <p:spPr/>
        <p:txBody>
          <a:bodyPr/>
          <a:lstStyle/>
          <a:p>
            <a:pPr marL="0" indent="0">
              <a:buNone/>
            </a:pPr>
            <a:r>
              <a:rPr lang="en-AU" dirty="0"/>
              <a:t> </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5065" y="3569738"/>
            <a:ext cx="6813856" cy="2366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Arrow Connector 6"/>
          <p:cNvCxnSpPr/>
          <p:nvPr/>
        </p:nvCxnSpPr>
        <p:spPr>
          <a:xfrm>
            <a:off x="2738016" y="6177690"/>
            <a:ext cx="5804314" cy="0"/>
          </a:xfrm>
          <a:prstGeom prst="straightConnector1">
            <a:avLst/>
          </a:prstGeom>
          <a:ln>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8" name="TextBox 7"/>
          <p:cNvSpPr txBox="1"/>
          <p:nvPr/>
        </p:nvSpPr>
        <p:spPr>
          <a:xfrm>
            <a:off x="4828468" y="6234865"/>
            <a:ext cx="1527050" cy="369332"/>
          </a:xfrm>
          <a:prstGeom prst="rect">
            <a:avLst/>
          </a:prstGeom>
          <a:noFill/>
        </p:spPr>
        <p:txBody>
          <a:bodyPr wrap="square" rtlCol="0">
            <a:spAutoFit/>
          </a:bodyPr>
          <a:lstStyle/>
          <a:p>
            <a:r>
              <a:rPr lang="en-AU" b="1" dirty="0" smtClean="0">
                <a:solidFill>
                  <a:schemeClr val="bg1">
                    <a:lumMod val="95000"/>
                  </a:schemeClr>
                </a:solidFill>
              </a:rPr>
              <a:t>Mission Time</a:t>
            </a:r>
            <a:endParaRPr lang="en-AU" b="1" dirty="0">
              <a:solidFill>
                <a:schemeClr val="bg1">
                  <a:lumMod val="95000"/>
                </a:schemeClr>
              </a:solidFill>
            </a:endParaRPr>
          </a:p>
        </p:txBody>
      </p:sp>
    </p:spTree>
    <p:extLst>
      <p:ext uri="{BB962C8B-B14F-4D97-AF65-F5344CB8AC3E}">
        <p14:creationId xmlns:p14="http://schemas.microsoft.com/office/powerpoint/2010/main" val="190411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07080" y="527605"/>
            <a:ext cx="7932425" cy="684885"/>
          </a:xfrm>
        </p:spPr>
        <p:txBody>
          <a:bodyPr>
            <a:noAutofit/>
          </a:bodyPr>
          <a:lstStyle/>
          <a:p>
            <a:r>
              <a:rPr lang="en-US" sz="3000" dirty="0" smtClean="0"/>
              <a:t>Final Mapping Error (%) after five 6.6 km missions</a:t>
            </a:r>
            <a:endParaRPr lang="en-US" sz="3000" dirty="0"/>
          </a:p>
        </p:txBody>
      </p:sp>
      <p:sp>
        <p:nvSpPr>
          <p:cNvPr id="2" name="Content Placeholder 1"/>
          <p:cNvSpPr>
            <a:spLocks noGrp="1"/>
          </p:cNvSpPr>
          <p:nvPr>
            <p:ph idx="1"/>
          </p:nvPr>
        </p:nvSpPr>
        <p:spPr/>
        <p:txBody>
          <a:bodyPr/>
          <a:lstStyle/>
          <a:p>
            <a:pPr marL="0" indent="0">
              <a:buNone/>
            </a:pPr>
            <a:r>
              <a:rPr lang="en-AU" dirty="0"/>
              <a:t> </a:t>
            </a:r>
          </a:p>
        </p:txBody>
      </p:sp>
      <p:graphicFrame>
        <p:nvGraphicFramePr>
          <p:cNvPr id="7" name="Table 6"/>
          <p:cNvGraphicFramePr>
            <a:graphicFrameLocks noGrp="1"/>
          </p:cNvGraphicFramePr>
          <p:nvPr>
            <p:extLst>
              <p:ext uri="{D42A27DB-BD31-4B8C-83A1-F6EECF244321}">
                <p14:modId xmlns:p14="http://schemas.microsoft.com/office/powerpoint/2010/main" val="3740601422"/>
              </p:ext>
            </p:extLst>
          </p:nvPr>
        </p:nvGraphicFramePr>
        <p:xfrm>
          <a:off x="1365195" y="1212490"/>
          <a:ext cx="7476448" cy="1573884"/>
        </p:xfrm>
        <a:graphic>
          <a:graphicData uri="http://schemas.openxmlformats.org/drawingml/2006/table">
            <a:tbl>
              <a:tblPr firstRow="1" bandRow="1">
                <a:tableStyleId>{9D7B26C5-4107-4FEC-AEDC-1716B250A1EF}</a:tableStyleId>
              </a:tblPr>
              <a:tblGrid>
                <a:gridCol w="934556"/>
                <a:gridCol w="934556"/>
                <a:gridCol w="934556"/>
                <a:gridCol w="934556"/>
                <a:gridCol w="934556"/>
                <a:gridCol w="934556"/>
                <a:gridCol w="934556"/>
                <a:gridCol w="934556"/>
              </a:tblGrid>
              <a:tr h="393471">
                <a:tc>
                  <a:txBody>
                    <a:bodyPr/>
                    <a:lstStyle/>
                    <a:p>
                      <a:r>
                        <a:rPr lang="en-AU" dirty="0" smtClean="0">
                          <a:solidFill>
                            <a:schemeClr val="bg1"/>
                          </a:solidFill>
                        </a:rPr>
                        <a:t>Policy</a:t>
                      </a:r>
                      <a:endParaRPr lang="en-AU" dirty="0">
                        <a:solidFill>
                          <a:schemeClr val="bg1"/>
                        </a:solidFill>
                      </a:endParaRPr>
                    </a:p>
                  </a:txBody>
                  <a:tcPr/>
                </a:tc>
                <a:tc>
                  <a:txBody>
                    <a:bodyPr/>
                    <a:lstStyle/>
                    <a:p>
                      <a:r>
                        <a:rPr lang="en-AU" b="0" dirty="0" smtClean="0">
                          <a:solidFill>
                            <a:schemeClr val="bg1"/>
                          </a:solidFill>
                        </a:rPr>
                        <a:t>LMDE</a:t>
                      </a:r>
                      <a:endParaRPr lang="en-AU" b="0" dirty="0">
                        <a:solidFill>
                          <a:schemeClr val="bg1"/>
                        </a:solidFill>
                      </a:endParaRPr>
                    </a:p>
                  </a:txBody>
                  <a:tcPr/>
                </a:tc>
                <a:tc>
                  <a:txBody>
                    <a:bodyPr/>
                    <a:lstStyle/>
                    <a:p>
                      <a:r>
                        <a:rPr lang="en-AU" b="0" dirty="0" smtClean="0">
                          <a:solidFill>
                            <a:schemeClr val="bg1"/>
                          </a:solidFill>
                        </a:rPr>
                        <a:t>MCPIE</a:t>
                      </a:r>
                      <a:endParaRPr lang="en-AU" b="0" dirty="0">
                        <a:solidFill>
                          <a:schemeClr val="bg1"/>
                        </a:solidFill>
                      </a:endParaRPr>
                    </a:p>
                  </a:txBody>
                  <a:tcPr/>
                </a:tc>
                <a:tc>
                  <a:txBody>
                    <a:bodyPr/>
                    <a:lstStyle/>
                    <a:p>
                      <a:r>
                        <a:rPr lang="en-AU" b="0" dirty="0" smtClean="0">
                          <a:solidFill>
                            <a:schemeClr val="bg1"/>
                          </a:solidFill>
                        </a:rPr>
                        <a:t>AMPIE</a:t>
                      </a:r>
                      <a:endParaRPr lang="en-AU" b="0" dirty="0">
                        <a:solidFill>
                          <a:schemeClr val="bg1"/>
                        </a:solidFill>
                      </a:endParaRPr>
                    </a:p>
                  </a:txBody>
                  <a:tcPr/>
                </a:tc>
                <a:tc>
                  <a:txBody>
                    <a:bodyPr/>
                    <a:lstStyle/>
                    <a:p>
                      <a:r>
                        <a:rPr lang="en-AU" sz="1800" b="0" dirty="0" smtClean="0">
                          <a:solidFill>
                            <a:schemeClr val="bg1"/>
                          </a:solidFill>
                        </a:rPr>
                        <a:t>GREEDY</a:t>
                      </a:r>
                      <a:endParaRPr lang="en-AU" sz="1800" b="0" dirty="0">
                        <a:solidFill>
                          <a:schemeClr val="bg1"/>
                        </a:solidFill>
                      </a:endParaRPr>
                    </a:p>
                  </a:txBody>
                  <a:tcPr/>
                </a:tc>
                <a:tc>
                  <a:txBody>
                    <a:bodyPr/>
                    <a:lstStyle/>
                    <a:p>
                      <a:r>
                        <a:rPr lang="en-AU" sz="1800" b="0" dirty="0" smtClean="0">
                          <a:solidFill>
                            <a:schemeClr val="bg1"/>
                          </a:solidFill>
                        </a:rPr>
                        <a:t>RAND</a:t>
                      </a:r>
                      <a:endParaRPr lang="en-AU" sz="1800" b="0" dirty="0">
                        <a:solidFill>
                          <a:schemeClr val="bg1"/>
                        </a:solidFill>
                      </a:endParaRPr>
                    </a:p>
                  </a:txBody>
                  <a:tcPr/>
                </a:tc>
                <a:tc>
                  <a:txBody>
                    <a:bodyPr/>
                    <a:lstStyle/>
                    <a:p>
                      <a:r>
                        <a:rPr lang="en-AU" b="0" dirty="0" smtClean="0">
                          <a:solidFill>
                            <a:schemeClr val="bg1"/>
                          </a:solidFill>
                        </a:rPr>
                        <a:t>LINES</a:t>
                      </a:r>
                      <a:endParaRPr lang="en-AU" b="0" dirty="0">
                        <a:solidFill>
                          <a:schemeClr val="bg1"/>
                        </a:solidFill>
                      </a:endParaRPr>
                    </a:p>
                  </a:txBody>
                  <a:tcPr/>
                </a:tc>
                <a:tc>
                  <a:txBody>
                    <a:bodyPr/>
                    <a:lstStyle/>
                    <a:p>
                      <a:r>
                        <a:rPr lang="en-AU" b="0" dirty="0" smtClean="0">
                          <a:solidFill>
                            <a:schemeClr val="bg1"/>
                          </a:solidFill>
                        </a:rPr>
                        <a:t>SPIRAL</a:t>
                      </a:r>
                      <a:endParaRPr lang="en-AU" b="0" dirty="0">
                        <a:solidFill>
                          <a:schemeClr val="bg1"/>
                        </a:solidFill>
                      </a:endParaRPr>
                    </a:p>
                  </a:txBody>
                  <a:tcPr/>
                </a:tc>
              </a:tr>
              <a:tr h="393471">
                <a:tc>
                  <a:txBody>
                    <a:bodyPr/>
                    <a:lstStyle/>
                    <a:p>
                      <a:r>
                        <a:rPr lang="en-AU" dirty="0" smtClean="0">
                          <a:solidFill>
                            <a:schemeClr val="bg1"/>
                          </a:solidFill>
                        </a:rPr>
                        <a:t>Test 1</a:t>
                      </a:r>
                      <a:endParaRPr lang="en-AU" dirty="0">
                        <a:solidFill>
                          <a:schemeClr val="bg1"/>
                        </a:solidFill>
                      </a:endParaRPr>
                    </a:p>
                  </a:txBody>
                  <a:tcPr/>
                </a:tc>
                <a:tc>
                  <a:txBody>
                    <a:bodyPr/>
                    <a:lstStyle/>
                    <a:p>
                      <a:r>
                        <a:rPr lang="en-AU" dirty="0" smtClean="0">
                          <a:solidFill>
                            <a:schemeClr val="bg1"/>
                          </a:solidFill>
                        </a:rPr>
                        <a:t>18.30</a:t>
                      </a:r>
                      <a:endParaRPr lang="en-AU" dirty="0">
                        <a:solidFill>
                          <a:schemeClr val="bg1"/>
                        </a:solidFill>
                      </a:endParaRPr>
                    </a:p>
                  </a:txBody>
                  <a:tcPr/>
                </a:tc>
                <a:tc>
                  <a:txBody>
                    <a:bodyPr/>
                    <a:lstStyle/>
                    <a:p>
                      <a:r>
                        <a:rPr lang="en-AU" dirty="0" smtClean="0">
                          <a:solidFill>
                            <a:schemeClr val="bg1"/>
                          </a:solidFill>
                        </a:rPr>
                        <a:t>21.22</a:t>
                      </a:r>
                      <a:endParaRPr lang="en-AU" dirty="0">
                        <a:solidFill>
                          <a:schemeClr val="bg1"/>
                        </a:solidFill>
                      </a:endParaRPr>
                    </a:p>
                  </a:txBody>
                  <a:tcPr/>
                </a:tc>
                <a:tc>
                  <a:txBody>
                    <a:bodyPr/>
                    <a:lstStyle/>
                    <a:p>
                      <a:r>
                        <a:rPr lang="en-AU" dirty="0" smtClean="0">
                          <a:solidFill>
                            <a:schemeClr val="bg1"/>
                          </a:solidFill>
                        </a:rPr>
                        <a:t>23.21</a:t>
                      </a:r>
                      <a:endParaRPr lang="en-AU" dirty="0">
                        <a:solidFill>
                          <a:schemeClr val="bg1"/>
                        </a:solidFill>
                      </a:endParaRPr>
                    </a:p>
                  </a:txBody>
                  <a:tcPr/>
                </a:tc>
                <a:tc>
                  <a:txBody>
                    <a:bodyPr/>
                    <a:lstStyle/>
                    <a:p>
                      <a:r>
                        <a:rPr lang="en-AU" dirty="0" smtClean="0">
                          <a:solidFill>
                            <a:schemeClr val="bg1"/>
                          </a:solidFill>
                        </a:rPr>
                        <a:t>37.54</a:t>
                      </a:r>
                      <a:endParaRPr lang="en-AU" dirty="0">
                        <a:solidFill>
                          <a:schemeClr val="bg1"/>
                        </a:solidFill>
                      </a:endParaRPr>
                    </a:p>
                  </a:txBody>
                  <a:tcPr/>
                </a:tc>
                <a:tc>
                  <a:txBody>
                    <a:bodyPr/>
                    <a:lstStyle/>
                    <a:p>
                      <a:r>
                        <a:rPr lang="en-AU" dirty="0" smtClean="0">
                          <a:solidFill>
                            <a:schemeClr val="bg1"/>
                          </a:solidFill>
                        </a:rPr>
                        <a:t>54.63</a:t>
                      </a:r>
                      <a:endParaRPr lang="en-AU" dirty="0">
                        <a:solidFill>
                          <a:schemeClr val="bg1"/>
                        </a:solidFill>
                      </a:endParaRPr>
                    </a:p>
                  </a:txBody>
                  <a:tcPr/>
                </a:tc>
                <a:tc>
                  <a:txBody>
                    <a:bodyPr/>
                    <a:lstStyle/>
                    <a:p>
                      <a:r>
                        <a:rPr lang="en-AU" dirty="0" smtClean="0">
                          <a:solidFill>
                            <a:schemeClr val="bg1"/>
                          </a:solidFill>
                        </a:rPr>
                        <a:t>52.54</a:t>
                      </a:r>
                      <a:endParaRPr lang="en-AU" dirty="0">
                        <a:solidFill>
                          <a:schemeClr val="bg1"/>
                        </a:solidFill>
                      </a:endParaRPr>
                    </a:p>
                  </a:txBody>
                  <a:tcPr/>
                </a:tc>
                <a:tc>
                  <a:txBody>
                    <a:bodyPr/>
                    <a:lstStyle/>
                    <a:p>
                      <a:r>
                        <a:rPr lang="en-AU" dirty="0" smtClean="0">
                          <a:solidFill>
                            <a:schemeClr val="bg1"/>
                          </a:solidFill>
                        </a:rPr>
                        <a:t>50.06</a:t>
                      </a:r>
                      <a:endParaRPr lang="en-AU" dirty="0">
                        <a:solidFill>
                          <a:schemeClr val="bg1"/>
                        </a:solidFill>
                      </a:endParaRPr>
                    </a:p>
                  </a:txBody>
                  <a:tcPr/>
                </a:tc>
              </a:tr>
              <a:tr h="393471">
                <a:tc>
                  <a:txBody>
                    <a:bodyPr/>
                    <a:lstStyle/>
                    <a:p>
                      <a:r>
                        <a:rPr lang="en-AU" dirty="0" smtClean="0">
                          <a:solidFill>
                            <a:schemeClr val="bg1"/>
                          </a:solidFill>
                        </a:rPr>
                        <a:t>Test 2</a:t>
                      </a:r>
                      <a:endParaRPr lang="en-AU" dirty="0">
                        <a:solidFill>
                          <a:schemeClr val="bg1"/>
                        </a:solidFill>
                      </a:endParaRPr>
                    </a:p>
                  </a:txBody>
                  <a:tcPr/>
                </a:tc>
                <a:tc>
                  <a:txBody>
                    <a:bodyPr/>
                    <a:lstStyle/>
                    <a:p>
                      <a:r>
                        <a:rPr lang="en-AU" dirty="0" smtClean="0">
                          <a:solidFill>
                            <a:schemeClr val="bg1"/>
                          </a:solidFill>
                        </a:rPr>
                        <a:t>16.44</a:t>
                      </a:r>
                      <a:endParaRPr lang="en-AU" dirty="0">
                        <a:solidFill>
                          <a:schemeClr val="bg1"/>
                        </a:solidFill>
                      </a:endParaRPr>
                    </a:p>
                  </a:txBody>
                  <a:tcPr/>
                </a:tc>
                <a:tc>
                  <a:txBody>
                    <a:bodyPr/>
                    <a:lstStyle/>
                    <a:p>
                      <a:r>
                        <a:rPr lang="en-AU" dirty="0" smtClean="0">
                          <a:solidFill>
                            <a:schemeClr val="bg1"/>
                          </a:solidFill>
                        </a:rPr>
                        <a:t>22.99</a:t>
                      </a:r>
                      <a:endParaRPr lang="en-AU" dirty="0">
                        <a:solidFill>
                          <a:schemeClr val="bg1"/>
                        </a:solidFill>
                      </a:endParaRPr>
                    </a:p>
                  </a:txBody>
                  <a:tcPr/>
                </a:tc>
                <a:tc>
                  <a:txBody>
                    <a:bodyPr/>
                    <a:lstStyle/>
                    <a:p>
                      <a:r>
                        <a:rPr lang="en-AU" dirty="0" smtClean="0">
                          <a:solidFill>
                            <a:schemeClr val="bg1"/>
                          </a:solidFill>
                        </a:rPr>
                        <a:t>32.11</a:t>
                      </a:r>
                      <a:endParaRPr lang="en-AU" dirty="0">
                        <a:solidFill>
                          <a:schemeClr val="bg1"/>
                        </a:solidFill>
                      </a:endParaRPr>
                    </a:p>
                  </a:txBody>
                  <a:tcPr/>
                </a:tc>
                <a:tc>
                  <a:txBody>
                    <a:bodyPr/>
                    <a:lstStyle/>
                    <a:p>
                      <a:r>
                        <a:rPr lang="en-AU" dirty="0" smtClean="0">
                          <a:solidFill>
                            <a:schemeClr val="bg1"/>
                          </a:solidFill>
                        </a:rPr>
                        <a:t>43.86</a:t>
                      </a:r>
                      <a:endParaRPr lang="en-AU" dirty="0">
                        <a:solidFill>
                          <a:schemeClr val="bg1"/>
                        </a:solidFill>
                      </a:endParaRPr>
                    </a:p>
                  </a:txBody>
                  <a:tcPr/>
                </a:tc>
                <a:tc>
                  <a:txBody>
                    <a:bodyPr/>
                    <a:lstStyle/>
                    <a:p>
                      <a:r>
                        <a:rPr lang="en-AU" dirty="0" smtClean="0">
                          <a:solidFill>
                            <a:schemeClr val="bg1"/>
                          </a:solidFill>
                        </a:rPr>
                        <a:t>34.87</a:t>
                      </a:r>
                      <a:endParaRPr lang="en-AU" dirty="0">
                        <a:solidFill>
                          <a:schemeClr val="bg1"/>
                        </a:solidFill>
                      </a:endParaRPr>
                    </a:p>
                  </a:txBody>
                  <a:tcPr/>
                </a:tc>
                <a:tc>
                  <a:txBody>
                    <a:bodyPr/>
                    <a:lstStyle/>
                    <a:p>
                      <a:r>
                        <a:rPr lang="en-AU" dirty="0" smtClean="0">
                          <a:solidFill>
                            <a:schemeClr val="bg1"/>
                          </a:solidFill>
                        </a:rPr>
                        <a:t>20.40</a:t>
                      </a:r>
                      <a:endParaRPr lang="en-AU" dirty="0">
                        <a:solidFill>
                          <a:schemeClr val="bg1"/>
                        </a:solidFill>
                      </a:endParaRPr>
                    </a:p>
                  </a:txBody>
                  <a:tcPr/>
                </a:tc>
                <a:tc>
                  <a:txBody>
                    <a:bodyPr/>
                    <a:lstStyle/>
                    <a:p>
                      <a:r>
                        <a:rPr lang="en-AU" dirty="0" smtClean="0">
                          <a:solidFill>
                            <a:schemeClr val="bg1"/>
                          </a:solidFill>
                        </a:rPr>
                        <a:t>33.74</a:t>
                      </a:r>
                      <a:endParaRPr lang="en-AU" dirty="0">
                        <a:solidFill>
                          <a:schemeClr val="bg1"/>
                        </a:solidFill>
                      </a:endParaRPr>
                    </a:p>
                  </a:txBody>
                  <a:tcPr/>
                </a:tc>
              </a:tr>
              <a:tr h="393471">
                <a:tc>
                  <a:txBody>
                    <a:bodyPr/>
                    <a:lstStyle/>
                    <a:p>
                      <a:r>
                        <a:rPr lang="en-AU" dirty="0" smtClean="0">
                          <a:solidFill>
                            <a:schemeClr val="bg1"/>
                          </a:solidFill>
                        </a:rPr>
                        <a:t>Test 3</a:t>
                      </a:r>
                      <a:endParaRPr lang="en-AU" dirty="0">
                        <a:solidFill>
                          <a:schemeClr val="bg1"/>
                        </a:solidFill>
                      </a:endParaRPr>
                    </a:p>
                  </a:txBody>
                  <a:tcPr/>
                </a:tc>
                <a:tc>
                  <a:txBody>
                    <a:bodyPr/>
                    <a:lstStyle/>
                    <a:p>
                      <a:r>
                        <a:rPr lang="en-AU" dirty="0" smtClean="0">
                          <a:solidFill>
                            <a:schemeClr val="bg1"/>
                          </a:solidFill>
                        </a:rPr>
                        <a:t>20.38</a:t>
                      </a:r>
                      <a:endParaRPr lang="en-AU" dirty="0">
                        <a:solidFill>
                          <a:schemeClr val="bg1"/>
                        </a:solidFill>
                      </a:endParaRPr>
                    </a:p>
                  </a:txBody>
                  <a:tcPr/>
                </a:tc>
                <a:tc>
                  <a:txBody>
                    <a:bodyPr/>
                    <a:lstStyle/>
                    <a:p>
                      <a:r>
                        <a:rPr lang="en-AU" dirty="0" smtClean="0">
                          <a:solidFill>
                            <a:schemeClr val="bg1"/>
                          </a:solidFill>
                        </a:rPr>
                        <a:t>27.01</a:t>
                      </a:r>
                      <a:endParaRPr lang="en-AU" dirty="0">
                        <a:solidFill>
                          <a:schemeClr val="bg1"/>
                        </a:solidFill>
                      </a:endParaRPr>
                    </a:p>
                  </a:txBody>
                  <a:tcPr/>
                </a:tc>
                <a:tc>
                  <a:txBody>
                    <a:bodyPr/>
                    <a:lstStyle/>
                    <a:p>
                      <a:r>
                        <a:rPr lang="en-AU" dirty="0" smtClean="0">
                          <a:solidFill>
                            <a:schemeClr val="bg1"/>
                          </a:solidFill>
                        </a:rPr>
                        <a:t>40.11</a:t>
                      </a:r>
                      <a:endParaRPr lang="en-AU" dirty="0">
                        <a:solidFill>
                          <a:schemeClr val="bg1"/>
                        </a:solidFill>
                      </a:endParaRPr>
                    </a:p>
                  </a:txBody>
                  <a:tcPr/>
                </a:tc>
                <a:tc>
                  <a:txBody>
                    <a:bodyPr/>
                    <a:lstStyle/>
                    <a:p>
                      <a:r>
                        <a:rPr lang="en-AU" dirty="0" smtClean="0">
                          <a:solidFill>
                            <a:schemeClr val="bg1"/>
                          </a:solidFill>
                        </a:rPr>
                        <a:t>37.63</a:t>
                      </a:r>
                      <a:endParaRPr lang="en-AU" dirty="0">
                        <a:solidFill>
                          <a:schemeClr val="bg1"/>
                        </a:solidFill>
                      </a:endParaRPr>
                    </a:p>
                  </a:txBody>
                  <a:tcPr/>
                </a:tc>
                <a:tc>
                  <a:txBody>
                    <a:bodyPr/>
                    <a:lstStyle/>
                    <a:p>
                      <a:r>
                        <a:rPr lang="en-AU" dirty="0" smtClean="0">
                          <a:solidFill>
                            <a:schemeClr val="bg1"/>
                          </a:solidFill>
                        </a:rPr>
                        <a:t>35.68</a:t>
                      </a:r>
                      <a:endParaRPr lang="en-AU" dirty="0">
                        <a:solidFill>
                          <a:schemeClr val="bg1"/>
                        </a:solidFill>
                      </a:endParaRPr>
                    </a:p>
                  </a:txBody>
                  <a:tcPr/>
                </a:tc>
                <a:tc>
                  <a:txBody>
                    <a:bodyPr/>
                    <a:lstStyle/>
                    <a:p>
                      <a:r>
                        <a:rPr lang="en-AU" dirty="0" smtClean="0">
                          <a:solidFill>
                            <a:schemeClr val="bg1"/>
                          </a:solidFill>
                        </a:rPr>
                        <a:t>25.05</a:t>
                      </a:r>
                      <a:endParaRPr lang="en-AU" dirty="0">
                        <a:solidFill>
                          <a:schemeClr val="bg1"/>
                        </a:solidFill>
                      </a:endParaRPr>
                    </a:p>
                  </a:txBody>
                  <a:tcPr/>
                </a:tc>
                <a:tc>
                  <a:txBody>
                    <a:bodyPr/>
                    <a:lstStyle/>
                    <a:p>
                      <a:r>
                        <a:rPr lang="en-AU" dirty="0" smtClean="0">
                          <a:solidFill>
                            <a:schemeClr val="bg1"/>
                          </a:solidFill>
                        </a:rPr>
                        <a:t>43.16</a:t>
                      </a:r>
                      <a:endParaRPr lang="en-AU" dirty="0">
                        <a:solidFill>
                          <a:schemeClr val="bg1"/>
                        </a:solidFill>
                      </a:endParaRPr>
                    </a:p>
                  </a:txBody>
                  <a:tcPr/>
                </a:tc>
              </a:tr>
            </a:tbl>
          </a:graphicData>
        </a:graphic>
      </p:graphicFrame>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5065" y="3569738"/>
            <a:ext cx="6813856" cy="2366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 name="Straight Arrow Connector 4"/>
          <p:cNvCxnSpPr/>
          <p:nvPr/>
        </p:nvCxnSpPr>
        <p:spPr>
          <a:xfrm>
            <a:off x="2738016" y="6177690"/>
            <a:ext cx="5804314" cy="0"/>
          </a:xfrm>
          <a:prstGeom prst="straightConnector1">
            <a:avLst/>
          </a:prstGeom>
          <a:ln>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8" name="TextBox 7"/>
          <p:cNvSpPr txBox="1"/>
          <p:nvPr/>
        </p:nvSpPr>
        <p:spPr>
          <a:xfrm>
            <a:off x="4828468" y="6234865"/>
            <a:ext cx="1527050" cy="369332"/>
          </a:xfrm>
          <a:prstGeom prst="rect">
            <a:avLst/>
          </a:prstGeom>
          <a:noFill/>
        </p:spPr>
        <p:txBody>
          <a:bodyPr wrap="square" rtlCol="0">
            <a:spAutoFit/>
          </a:bodyPr>
          <a:lstStyle/>
          <a:p>
            <a:r>
              <a:rPr lang="en-AU" b="1" dirty="0" smtClean="0">
                <a:solidFill>
                  <a:schemeClr val="bg1">
                    <a:lumMod val="95000"/>
                  </a:schemeClr>
                </a:solidFill>
              </a:rPr>
              <a:t>Mission Time</a:t>
            </a:r>
            <a:endParaRPr lang="en-AU" b="1" dirty="0">
              <a:solidFill>
                <a:schemeClr val="bg1">
                  <a:lumMod val="95000"/>
                </a:schemeClr>
              </a:solidFill>
            </a:endParaRPr>
          </a:p>
        </p:txBody>
      </p:sp>
    </p:spTree>
    <p:extLst>
      <p:ext uri="{BB962C8B-B14F-4D97-AF65-F5344CB8AC3E}">
        <p14:creationId xmlns:p14="http://schemas.microsoft.com/office/powerpoint/2010/main" val="278133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07080" y="527605"/>
            <a:ext cx="7932425" cy="684885"/>
          </a:xfrm>
        </p:spPr>
        <p:txBody>
          <a:bodyPr>
            <a:noAutofit/>
          </a:bodyPr>
          <a:lstStyle/>
          <a:p>
            <a:r>
              <a:rPr lang="en-US" sz="3000" dirty="0"/>
              <a:t>Final Mapping Error (%) after five 6.6 km missions</a:t>
            </a:r>
          </a:p>
        </p:txBody>
      </p:sp>
      <p:sp>
        <p:nvSpPr>
          <p:cNvPr id="2" name="Content Placeholder 1"/>
          <p:cNvSpPr>
            <a:spLocks noGrp="1"/>
          </p:cNvSpPr>
          <p:nvPr>
            <p:ph idx="1"/>
          </p:nvPr>
        </p:nvSpPr>
        <p:spPr/>
        <p:txBody>
          <a:bodyPr/>
          <a:lstStyle/>
          <a:p>
            <a:pPr marL="0" indent="0">
              <a:buNone/>
            </a:pPr>
            <a:r>
              <a:rPr lang="en-AU" dirty="0"/>
              <a:t> </a:t>
            </a:r>
          </a:p>
        </p:txBody>
      </p:sp>
      <p:graphicFrame>
        <p:nvGraphicFramePr>
          <p:cNvPr id="7" name="Table 6"/>
          <p:cNvGraphicFramePr>
            <a:graphicFrameLocks noGrp="1"/>
          </p:cNvGraphicFramePr>
          <p:nvPr>
            <p:extLst>
              <p:ext uri="{D42A27DB-BD31-4B8C-83A1-F6EECF244321}">
                <p14:modId xmlns:p14="http://schemas.microsoft.com/office/powerpoint/2010/main" val="1027661088"/>
              </p:ext>
            </p:extLst>
          </p:nvPr>
        </p:nvGraphicFramePr>
        <p:xfrm>
          <a:off x="1365195" y="1212490"/>
          <a:ext cx="7476448" cy="1573884"/>
        </p:xfrm>
        <a:graphic>
          <a:graphicData uri="http://schemas.openxmlformats.org/drawingml/2006/table">
            <a:tbl>
              <a:tblPr firstRow="1" bandRow="1">
                <a:tableStyleId>{9D7B26C5-4107-4FEC-AEDC-1716B250A1EF}</a:tableStyleId>
              </a:tblPr>
              <a:tblGrid>
                <a:gridCol w="934556"/>
                <a:gridCol w="934556"/>
                <a:gridCol w="934556"/>
                <a:gridCol w="934556"/>
                <a:gridCol w="934556"/>
                <a:gridCol w="934556"/>
                <a:gridCol w="934556"/>
                <a:gridCol w="934556"/>
              </a:tblGrid>
              <a:tr h="393471">
                <a:tc>
                  <a:txBody>
                    <a:bodyPr/>
                    <a:lstStyle/>
                    <a:p>
                      <a:r>
                        <a:rPr lang="en-AU" dirty="0" smtClean="0">
                          <a:solidFill>
                            <a:schemeClr val="bg1"/>
                          </a:solidFill>
                        </a:rPr>
                        <a:t>Policy</a:t>
                      </a:r>
                      <a:endParaRPr lang="en-AU" dirty="0">
                        <a:solidFill>
                          <a:schemeClr val="bg1"/>
                        </a:solidFill>
                      </a:endParaRPr>
                    </a:p>
                  </a:txBody>
                  <a:tcPr/>
                </a:tc>
                <a:tc>
                  <a:txBody>
                    <a:bodyPr/>
                    <a:lstStyle/>
                    <a:p>
                      <a:r>
                        <a:rPr lang="en-AU" b="1" dirty="0" smtClean="0">
                          <a:solidFill>
                            <a:srgbClr val="F7E289"/>
                          </a:solidFill>
                        </a:rPr>
                        <a:t>LMDE</a:t>
                      </a:r>
                      <a:endParaRPr lang="en-AU" b="1" dirty="0">
                        <a:solidFill>
                          <a:srgbClr val="F7E289"/>
                        </a:solidFill>
                      </a:endParaRPr>
                    </a:p>
                  </a:txBody>
                  <a:tcPr/>
                </a:tc>
                <a:tc>
                  <a:txBody>
                    <a:bodyPr/>
                    <a:lstStyle/>
                    <a:p>
                      <a:r>
                        <a:rPr lang="en-AU" b="0" dirty="0" smtClean="0">
                          <a:solidFill>
                            <a:schemeClr val="bg1"/>
                          </a:solidFill>
                        </a:rPr>
                        <a:t>MCPIE</a:t>
                      </a:r>
                      <a:endParaRPr lang="en-AU" b="0" dirty="0">
                        <a:solidFill>
                          <a:schemeClr val="bg1"/>
                        </a:solidFill>
                      </a:endParaRPr>
                    </a:p>
                  </a:txBody>
                  <a:tcPr/>
                </a:tc>
                <a:tc>
                  <a:txBody>
                    <a:bodyPr/>
                    <a:lstStyle/>
                    <a:p>
                      <a:r>
                        <a:rPr lang="en-AU" b="0" dirty="0" smtClean="0">
                          <a:solidFill>
                            <a:schemeClr val="bg1"/>
                          </a:solidFill>
                        </a:rPr>
                        <a:t>AMPIE</a:t>
                      </a:r>
                      <a:endParaRPr lang="en-AU" b="0" dirty="0">
                        <a:solidFill>
                          <a:schemeClr val="bg1"/>
                        </a:solidFill>
                      </a:endParaRPr>
                    </a:p>
                  </a:txBody>
                  <a:tcPr/>
                </a:tc>
                <a:tc>
                  <a:txBody>
                    <a:bodyPr/>
                    <a:lstStyle/>
                    <a:p>
                      <a:r>
                        <a:rPr lang="en-AU" sz="1800" b="0" dirty="0" smtClean="0">
                          <a:solidFill>
                            <a:schemeClr val="bg1"/>
                          </a:solidFill>
                        </a:rPr>
                        <a:t>GREEDY</a:t>
                      </a:r>
                      <a:endParaRPr lang="en-AU" sz="1800" b="0" dirty="0">
                        <a:solidFill>
                          <a:schemeClr val="bg1"/>
                        </a:solidFill>
                      </a:endParaRPr>
                    </a:p>
                  </a:txBody>
                  <a:tcPr/>
                </a:tc>
                <a:tc>
                  <a:txBody>
                    <a:bodyPr/>
                    <a:lstStyle/>
                    <a:p>
                      <a:r>
                        <a:rPr lang="en-AU" sz="1800" b="0" dirty="0" smtClean="0">
                          <a:solidFill>
                            <a:schemeClr val="bg1"/>
                          </a:solidFill>
                        </a:rPr>
                        <a:t>RAND</a:t>
                      </a:r>
                      <a:endParaRPr lang="en-AU" sz="1800" b="0" dirty="0">
                        <a:solidFill>
                          <a:schemeClr val="bg1"/>
                        </a:solidFill>
                      </a:endParaRPr>
                    </a:p>
                  </a:txBody>
                  <a:tcPr/>
                </a:tc>
                <a:tc>
                  <a:txBody>
                    <a:bodyPr/>
                    <a:lstStyle/>
                    <a:p>
                      <a:r>
                        <a:rPr lang="en-AU" b="0" dirty="0" smtClean="0">
                          <a:solidFill>
                            <a:schemeClr val="bg1"/>
                          </a:solidFill>
                        </a:rPr>
                        <a:t>LINES</a:t>
                      </a:r>
                      <a:endParaRPr lang="en-AU" b="0" dirty="0">
                        <a:solidFill>
                          <a:schemeClr val="bg1"/>
                        </a:solidFill>
                      </a:endParaRPr>
                    </a:p>
                  </a:txBody>
                  <a:tcPr/>
                </a:tc>
                <a:tc>
                  <a:txBody>
                    <a:bodyPr/>
                    <a:lstStyle/>
                    <a:p>
                      <a:r>
                        <a:rPr lang="en-AU" b="0" dirty="0" smtClean="0">
                          <a:solidFill>
                            <a:schemeClr val="bg1"/>
                          </a:solidFill>
                        </a:rPr>
                        <a:t>SPIRAL</a:t>
                      </a:r>
                      <a:endParaRPr lang="en-AU" b="0" dirty="0">
                        <a:solidFill>
                          <a:schemeClr val="bg1"/>
                        </a:solidFill>
                      </a:endParaRPr>
                    </a:p>
                  </a:txBody>
                  <a:tcPr/>
                </a:tc>
              </a:tr>
              <a:tr h="393471">
                <a:tc>
                  <a:txBody>
                    <a:bodyPr/>
                    <a:lstStyle/>
                    <a:p>
                      <a:r>
                        <a:rPr lang="en-AU" dirty="0" smtClean="0">
                          <a:solidFill>
                            <a:schemeClr val="bg1"/>
                          </a:solidFill>
                        </a:rPr>
                        <a:t>Test 1</a:t>
                      </a:r>
                      <a:endParaRPr lang="en-AU" dirty="0">
                        <a:solidFill>
                          <a:schemeClr val="bg1"/>
                        </a:solidFill>
                      </a:endParaRPr>
                    </a:p>
                  </a:txBody>
                  <a:tcPr/>
                </a:tc>
                <a:tc>
                  <a:txBody>
                    <a:bodyPr/>
                    <a:lstStyle/>
                    <a:p>
                      <a:r>
                        <a:rPr lang="en-AU" b="1" dirty="0" smtClean="0">
                          <a:solidFill>
                            <a:srgbClr val="F7E289"/>
                          </a:solidFill>
                        </a:rPr>
                        <a:t>18.30</a:t>
                      </a:r>
                      <a:endParaRPr lang="en-AU" b="1" dirty="0">
                        <a:solidFill>
                          <a:srgbClr val="F7E289"/>
                        </a:solidFill>
                      </a:endParaRPr>
                    </a:p>
                  </a:txBody>
                  <a:tcPr/>
                </a:tc>
                <a:tc>
                  <a:txBody>
                    <a:bodyPr/>
                    <a:lstStyle/>
                    <a:p>
                      <a:r>
                        <a:rPr lang="en-AU" dirty="0" smtClean="0">
                          <a:solidFill>
                            <a:schemeClr val="bg1"/>
                          </a:solidFill>
                        </a:rPr>
                        <a:t>21.22</a:t>
                      </a:r>
                      <a:endParaRPr lang="en-AU" dirty="0">
                        <a:solidFill>
                          <a:schemeClr val="bg1"/>
                        </a:solidFill>
                      </a:endParaRPr>
                    </a:p>
                  </a:txBody>
                  <a:tcPr/>
                </a:tc>
                <a:tc>
                  <a:txBody>
                    <a:bodyPr/>
                    <a:lstStyle/>
                    <a:p>
                      <a:r>
                        <a:rPr lang="en-AU" dirty="0" smtClean="0">
                          <a:solidFill>
                            <a:schemeClr val="bg1"/>
                          </a:solidFill>
                        </a:rPr>
                        <a:t>23.21</a:t>
                      </a:r>
                      <a:endParaRPr lang="en-AU" dirty="0">
                        <a:solidFill>
                          <a:schemeClr val="bg1"/>
                        </a:solidFill>
                      </a:endParaRPr>
                    </a:p>
                  </a:txBody>
                  <a:tcPr/>
                </a:tc>
                <a:tc>
                  <a:txBody>
                    <a:bodyPr/>
                    <a:lstStyle/>
                    <a:p>
                      <a:r>
                        <a:rPr lang="en-AU" dirty="0" smtClean="0">
                          <a:solidFill>
                            <a:schemeClr val="bg1"/>
                          </a:solidFill>
                        </a:rPr>
                        <a:t>37.54</a:t>
                      </a:r>
                      <a:endParaRPr lang="en-AU" dirty="0">
                        <a:solidFill>
                          <a:schemeClr val="bg1"/>
                        </a:solidFill>
                      </a:endParaRPr>
                    </a:p>
                  </a:txBody>
                  <a:tcPr/>
                </a:tc>
                <a:tc>
                  <a:txBody>
                    <a:bodyPr/>
                    <a:lstStyle/>
                    <a:p>
                      <a:r>
                        <a:rPr lang="en-AU" dirty="0" smtClean="0">
                          <a:solidFill>
                            <a:schemeClr val="bg1"/>
                          </a:solidFill>
                        </a:rPr>
                        <a:t>54.63</a:t>
                      </a:r>
                      <a:endParaRPr lang="en-AU" dirty="0">
                        <a:solidFill>
                          <a:schemeClr val="bg1"/>
                        </a:solidFill>
                      </a:endParaRPr>
                    </a:p>
                  </a:txBody>
                  <a:tcPr/>
                </a:tc>
                <a:tc>
                  <a:txBody>
                    <a:bodyPr/>
                    <a:lstStyle/>
                    <a:p>
                      <a:r>
                        <a:rPr lang="en-AU" dirty="0" smtClean="0">
                          <a:solidFill>
                            <a:schemeClr val="bg1"/>
                          </a:solidFill>
                        </a:rPr>
                        <a:t>52.54</a:t>
                      </a:r>
                      <a:endParaRPr lang="en-AU" dirty="0">
                        <a:solidFill>
                          <a:schemeClr val="bg1"/>
                        </a:solidFill>
                      </a:endParaRPr>
                    </a:p>
                  </a:txBody>
                  <a:tcPr/>
                </a:tc>
                <a:tc>
                  <a:txBody>
                    <a:bodyPr/>
                    <a:lstStyle/>
                    <a:p>
                      <a:r>
                        <a:rPr lang="en-AU" dirty="0" smtClean="0">
                          <a:solidFill>
                            <a:schemeClr val="bg1"/>
                          </a:solidFill>
                        </a:rPr>
                        <a:t>50.06</a:t>
                      </a:r>
                      <a:endParaRPr lang="en-AU" dirty="0">
                        <a:solidFill>
                          <a:schemeClr val="bg1"/>
                        </a:solidFill>
                      </a:endParaRPr>
                    </a:p>
                  </a:txBody>
                  <a:tcPr/>
                </a:tc>
              </a:tr>
              <a:tr h="393471">
                <a:tc>
                  <a:txBody>
                    <a:bodyPr/>
                    <a:lstStyle/>
                    <a:p>
                      <a:r>
                        <a:rPr lang="en-AU" dirty="0" smtClean="0">
                          <a:solidFill>
                            <a:schemeClr val="bg1"/>
                          </a:solidFill>
                        </a:rPr>
                        <a:t>Test 2</a:t>
                      </a:r>
                      <a:endParaRPr lang="en-AU" dirty="0">
                        <a:solidFill>
                          <a:schemeClr val="bg1"/>
                        </a:solidFill>
                      </a:endParaRPr>
                    </a:p>
                  </a:txBody>
                  <a:tcPr/>
                </a:tc>
                <a:tc>
                  <a:txBody>
                    <a:bodyPr/>
                    <a:lstStyle/>
                    <a:p>
                      <a:r>
                        <a:rPr lang="en-AU" b="1" dirty="0" smtClean="0">
                          <a:solidFill>
                            <a:srgbClr val="F7E289"/>
                          </a:solidFill>
                        </a:rPr>
                        <a:t>16.44</a:t>
                      </a:r>
                      <a:endParaRPr lang="en-AU" b="1" dirty="0">
                        <a:solidFill>
                          <a:srgbClr val="F7E289"/>
                        </a:solidFill>
                      </a:endParaRPr>
                    </a:p>
                  </a:txBody>
                  <a:tcPr/>
                </a:tc>
                <a:tc>
                  <a:txBody>
                    <a:bodyPr/>
                    <a:lstStyle/>
                    <a:p>
                      <a:r>
                        <a:rPr lang="en-AU" dirty="0" smtClean="0">
                          <a:solidFill>
                            <a:schemeClr val="bg1"/>
                          </a:solidFill>
                        </a:rPr>
                        <a:t>22.99</a:t>
                      </a:r>
                      <a:endParaRPr lang="en-AU" dirty="0">
                        <a:solidFill>
                          <a:schemeClr val="bg1"/>
                        </a:solidFill>
                      </a:endParaRPr>
                    </a:p>
                  </a:txBody>
                  <a:tcPr/>
                </a:tc>
                <a:tc>
                  <a:txBody>
                    <a:bodyPr/>
                    <a:lstStyle/>
                    <a:p>
                      <a:r>
                        <a:rPr lang="en-AU" dirty="0" smtClean="0">
                          <a:solidFill>
                            <a:schemeClr val="bg1"/>
                          </a:solidFill>
                        </a:rPr>
                        <a:t>32.11</a:t>
                      </a:r>
                      <a:endParaRPr lang="en-AU" dirty="0">
                        <a:solidFill>
                          <a:schemeClr val="bg1"/>
                        </a:solidFill>
                      </a:endParaRPr>
                    </a:p>
                  </a:txBody>
                  <a:tcPr/>
                </a:tc>
                <a:tc>
                  <a:txBody>
                    <a:bodyPr/>
                    <a:lstStyle/>
                    <a:p>
                      <a:r>
                        <a:rPr lang="en-AU" dirty="0" smtClean="0">
                          <a:solidFill>
                            <a:schemeClr val="bg1"/>
                          </a:solidFill>
                        </a:rPr>
                        <a:t>43.86</a:t>
                      </a:r>
                      <a:endParaRPr lang="en-AU" dirty="0">
                        <a:solidFill>
                          <a:schemeClr val="bg1"/>
                        </a:solidFill>
                      </a:endParaRPr>
                    </a:p>
                  </a:txBody>
                  <a:tcPr/>
                </a:tc>
                <a:tc>
                  <a:txBody>
                    <a:bodyPr/>
                    <a:lstStyle/>
                    <a:p>
                      <a:r>
                        <a:rPr lang="en-AU" dirty="0" smtClean="0">
                          <a:solidFill>
                            <a:schemeClr val="bg1"/>
                          </a:solidFill>
                        </a:rPr>
                        <a:t>34.87</a:t>
                      </a:r>
                      <a:endParaRPr lang="en-AU" dirty="0">
                        <a:solidFill>
                          <a:schemeClr val="bg1"/>
                        </a:solidFill>
                      </a:endParaRPr>
                    </a:p>
                  </a:txBody>
                  <a:tcPr/>
                </a:tc>
                <a:tc>
                  <a:txBody>
                    <a:bodyPr/>
                    <a:lstStyle/>
                    <a:p>
                      <a:r>
                        <a:rPr lang="en-AU" dirty="0" smtClean="0">
                          <a:solidFill>
                            <a:schemeClr val="bg1"/>
                          </a:solidFill>
                        </a:rPr>
                        <a:t>20.40</a:t>
                      </a:r>
                      <a:endParaRPr lang="en-AU" dirty="0">
                        <a:solidFill>
                          <a:schemeClr val="bg1"/>
                        </a:solidFill>
                      </a:endParaRPr>
                    </a:p>
                  </a:txBody>
                  <a:tcPr/>
                </a:tc>
                <a:tc>
                  <a:txBody>
                    <a:bodyPr/>
                    <a:lstStyle/>
                    <a:p>
                      <a:r>
                        <a:rPr lang="en-AU" dirty="0" smtClean="0">
                          <a:solidFill>
                            <a:schemeClr val="bg1"/>
                          </a:solidFill>
                        </a:rPr>
                        <a:t>33.74</a:t>
                      </a:r>
                      <a:endParaRPr lang="en-AU" dirty="0">
                        <a:solidFill>
                          <a:schemeClr val="bg1"/>
                        </a:solidFill>
                      </a:endParaRPr>
                    </a:p>
                  </a:txBody>
                  <a:tcPr/>
                </a:tc>
              </a:tr>
              <a:tr h="393471">
                <a:tc>
                  <a:txBody>
                    <a:bodyPr/>
                    <a:lstStyle/>
                    <a:p>
                      <a:r>
                        <a:rPr lang="en-AU" dirty="0" smtClean="0">
                          <a:solidFill>
                            <a:schemeClr val="bg1"/>
                          </a:solidFill>
                        </a:rPr>
                        <a:t>Test 3</a:t>
                      </a:r>
                      <a:endParaRPr lang="en-AU" dirty="0">
                        <a:solidFill>
                          <a:schemeClr val="bg1"/>
                        </a:solidFill>
                      </a:endParaRPr>
                    </a:p>
                  </a:txBody>
                  <a:tcPr/>
                </a:tc>
                <a:tc>
                  <a:txBody>
                    <a:bodyPr/>
                    <a:lstStyle/>
                    <a:p>
                      <a:r>
                        <a:rPr lang="en-AU" b="1" dirty="0" smtClean="0">
                          <a:solidFill>
                            <a:srgbClr val="F7E289"/>
                          </a:solidFill>
                        </a:rPr>
                        <a:t>20.38</a:t>
                      </a:r>
                      <a:endParaRPr lang="en-AU" b="1" dirty="0">
                        <a:solidFill>
                          <a:srgbClr val="F7E289"/>
                        </a:solidFill>
                      </a:endParaRPr>
                    </a:p>
                  </a:txBody>
                  <a:tcPr/>
                </a:tc>
                <a:tc>
                  <a:txBody>
                    <a:bodyPr/>
                    <a:lstStyle/>
                    <a:p>
                      <a:r>
                        <a:rPr lang="en-AU" dirty="0" smtClean="0">
                          <a:solidFill>
                            <a:schemeClr val="bg1"/>
                          </a:solidFill>
                        </a:rPr>
                        <a:t>27.01</a:t>
                      </a:r>
                      <a:endParaRPr lang="en-AU" dirty="0">
                        <a:solidFill>
                          <a:schemeClr val="bg1"/>
                        </a:solidFill>
                      </a:endParaRPr>
                    </a:p>
                  </a:txBody>
                  <a:tcPr/>
                </a:tc>
                <a:tc>
                  <a:txBody>
                    <a:bodyPr/>
                    <a:lstStyle/>
                    <a:p>
                      <a:r>
                        <a:rPr lang="en-AU" dirty="0" smtClean="0">
                          <a:solidFill>
                            <a:schemeClr val="bg1"/>
                          </a:solidFill>
                        </a:rPr>
                        <a:t>40.11</a:t>
                      </a:r>
                      <a:endParaRPr lang="en-AU" dirty="0">
                        <a:solidFill>
                          <a:schemeClr val="bg1"/>
                        </a:solidFill>
                      </a:endParaRPr>
                    </a:p>
                  </a:txBody>
                  <a:tcPr/>
                </a:tc>
                <a:tc>
                  <a:txBody>
                    <a:bodyPr/>
                    <a:lstStyle/>
                    <a:p>
                      <a:r>
                        <a:rPr lang="en-AU" dirty="0" smtClean="0">
                          <a:solidFill>
                            <a:schemeClr val="bg1"/>
                          </a:solidFill>
                        </a:rPr>
                        <a:t>37.63</a:t>
                      </a:r>
                      <a:endParaRPr lang="en-AU" dirty="0">
                        <a:solidFill>
                          <a:schemeClr val="bg1"/>
                        </a:solidFill>
                      </a:endParaRPr>
                    </a:p>
                  </a:txBody>
                  <a:tcPr/>
                </a:tc>
                <a:tc>
                  <a:txBody>
                    <a:bodyPr/>
                    <a:lstStyle/>
                    <a:p>
                      <a:r>
                        <a:rPr lang="en-AU" dirty="0" smtClean="0">
                          <a:solidFill>
                            <a:schemeClr val="bg1"/>
                          </a:solidFill>
                        </a:rPr>
                        <a:t>35.68</a:t>
                      </a:r>
                      <a:endParaRPr lang="en-AU" dirty="0">
                        <a:solidFill>
                          <a:schemeClr val="bg1"/>
                        </a:solidFill>
                      </a:endParaRPr>
                    </a:p>
                  </a:txBody>
                  <a:tcPr/>
                </a:tc>
                <a:tc>
                  <a:txBody>
                    <a:bodyPr/>
                    <a:lstStyle/>
                    <a:p>
                      <a:r>
                        <a:rPr lang="en-AU" dirty="0" smtClean="0">
                          <a:solidFill>
                            <a:schemeClr val="bg1"/>
                          </a:solidFill>
                        </a:rPr>
                        <a:t>25.05</a:t>
                      </a:r>
                      <a:endParaRPr lang="en-AU" dirty="0">
                        <a:solidFill>
                          <a:schemeClr val="bg1"/>
                        </a:solidFill>
                      </a:endParaRPr>
                    </a:p>
                  </a:txBody>
                  <a:tcPr/>
                </a:tc>
                <a:tc>
                  <a:txBody>
                    <a:bodyPr/>
                    <a:lstStyle/>
                    <a:p>
                      <a:r>
                        <a:rPr lang="en-AU" dirty="0" smtClean="0">
                          <a:solidFill>
                            <a:schemeClr val="bg1"/>
                          </a:solidFill>
                        </a:rPr>
                        <a:t>43.16</a:t>
                      </a:r>
                      <a:endParaRPr lang="en-AU" dirty="0">
                        <a:solidFill>
                          <a:schemeClr val="bg1"/>
                        </a:solidFill>
                      </a:endParaRPr>
                    </a:p>
                  </a:txBody>
                  <a:tcPr/>
                </a:tc>
              </a:tr>
            </a:tbl>
          </a:graphicData>
        </a:graphic>
      </p:graphicFrame>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5065" y="3569738"/>
            <a:ext cx="6813856" cy="2366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a:off x="2738016" y="6177690"/>
            <a:ext cx="5804314" cy="0"/>
          </a:xfrm>
          <a:prstGeom prst="straightConnector1">
            <a:avLst/>
          </a:prstGeom>
          <a:ln>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4828468" y="6234865"/>
            <a:ext cx="1527050" cy="369332"/>
          </a:xfrm>
          <a:prstGeom prst="rect">
            <a:avLst/>
          </a:prstGeom>
          <a:noFill/>
        </p:spPr>
        <p:txBody>
          <a:bodyPr wrap="square" rtlCol="0">
            <a:spAutoFit/>
          </a:bodyPr>
          <a:lstStyle/>
          <a:p>
            <a:r>
              <a:rPr lang="en-AU" b="1" dirty="0" smtClean="0">
                <a:solidFill>
                  <a:schemeClr val="bg1">
                    <a:lumMod val="95000"/>
                  </a:schemeClr>
                </a:solidFill>
              </a:rPr>
              <a:t>Mission Time</a:t>
            </a:r>
            <a:endParaRPr lang="en-AU" b="1" dirty="0">
              <a:solidFill>
                <a:schemeClr val="bg1">
                  <a:lumMod val="95000"/>
                </a:schemeClr>
              </a:solidFill>
            </a:endParaRPr>
          </a:p>
        </p:txBody>
      </p:sp>
    </p:spTree>
    <p:extLst>
      <p:ext uri="{BB962C8B-B14F-4D97-AF65-F5344CB8AC3E}">
        <p14:creationId xmlns:p14="http://schemas.microsoft.com/office/powerpoint/2010/main" val="197601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Thank You!</a:t>
            </a:r>
            <a:endParaRPr lang="en-US" dirty="0"/>
          </a:p>
        </p:txBody>
      </p:sp>
      <p:sp>
        <p:nvSpPr>
          <p:cNvPr id="5" name="Text Placeholder 4"/>
          <p:cNvSpPr>
            <a:spLocks noGrp="1"/>
          </p:cNvSpPr>
          <p:nvPr>
            <p:ph type="body" idx="1"/>
          </p:nvPr>
        </p:nvSpPr>
        <p:spPr>
          <a:xfrm>
            <a:off x="6557165" y="3006979"/>
            <a:ext cx="3817625" cy="773424"/>
          </a:xfrm>
        </p:spPr>
        <p:txBody>
          <a:bodyPr/>
          <a:lstStyle/>
          <a:p>
            <a:r>
              <a:rPr lang="en-US" dirty="0" smtClean="0"/>
              <a:t>Special Thanks to</a:t>
            </a:r>
            <a:endParaRPr lang="en-US" dirty="0"/>
          </a:p>
        </p:txBody>
      </p:sp>
      <p:sp>
        <p:nvSpPr>
          <p:cNvPr id="6" name="Content Placeholder 5"/>
          <p:cNvSpPr>
            <a:spLocks noGrp="1"/>
          </p:cNvSpPr>
          <p:nvPr>
            <p:ph sz="half" idx="2"/>
          </p:nvPr>
        </p:nvSpPr>
        <p:spPr>
          <a:xfrm>
            <a:off x="6557165" y="3770504"/>
            <a:ext cx="3817625" cy="3035058"/>
          </a:xfrm>
        </p:spPr>
        <p:txBody>
          <a:bodyPr/>
          <a:lstStyle/>
          <a:p>
            <a:pPr marL="0" indent="0">
              <a:buNone/>
            </a:pPr>
            <a:r>
              <a:rPr lang="en-US" dirty="0" smtClean="0"/>
              <a:t>Stefan Williams</a:t>
            </a:r>
          </a:p>
          <a:p>
            <a:pPr marL="0" indent="0">
              <a:buNone/>
            </a:pPr>
            <a:r>
              <a:rPr lang="en-US" dirty="0" smtClean="0"/>
              <a:t>Simon O’Callaghan</a:t>
            </a:r>
          </a:p>
          <a:p>
            <a:pPr marL="0" indent="0">
              <a:buNone/>
            </a:pPr>
            <a:r>
              <a:rPr lang="en-US" dirty="0" smtClean="0"/>
              <a:t>Alistair Reid</a:t>
            </a:r>
          </a:p>
        </p:txBody>
      </p:sp>
      <p:sp>
        <p:nvSpPr>
          <p:cNvPr id="8" name="Content Placeholder 7"/>
          <p:cNvSpPr>
            <a:spLocks noGrp="1"/>
          </p:cNvSpPr>
          <p:nvPr>
            <p:ph sz="quarter" idx="4"/>
          </p:nvPr>
        </p:nvSpPr>
        <p:spPr/>
        <p:txBody>
          <a:bodyPr/>
          <a:lstStyle/>
          <a:p>
            <a:pPr marL="0" indent="0">
              <a:buNone/>
            </a:pPr>
            <a:r>
              <a:rPr lang="en-US" dirty="0" smtClean="0"/>
              <a:t> </a:t>
            </a:r>
            <a:endParaRPr lang="en-US" dirty="0"/>
          </a:p>
        </p:txBody>
      </p:sp>
      <p:pic>
        <p:nvPicPr>
          <p:cNvPr id="9" name="pred_propo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3698" y="3581705"/>
            <a:ext cx="5494967" cy="3090616"/>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3698" y="222195"/>
            <a:ext cx="5494967" cy="309217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3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Prediction Information Entropy V.S.</a:t>
            </a:r>
            <a:br>
              <a:rPr lang="en-US" dirty="0" smtClean="0"/>
            </a:br>
            <a:r>
              <a:rPr lang="en-US" dirty="0" err="1" smtClean="0"/>
              <a:t>Linearised</a:t>
            </a:r>
            <a:r>
              <a:rPr lang="en-US" dirty="0" smtClean="0"/>
              <a:t> Model Differential Entropy</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712417"/>
            <a:ext cx="9144000" cy="5145583"/>
          </a:xfrm>
          <a:prstGeom prst="rect">
            <a:avLst/>
          </a:prstGeom>
        </p:spPr>
      </p:pic>
    </p:spTree>
    <p:extLst>
      <p:ext uri="{BB962C8B-B14F-4D97-AF65-F5344CB8AC3E}">
        <p14:creationId xmlns:p14="http://schemas.microsoft.com/office/powerpoint/2010/main" val="196806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km</a:t>
            </a:r>
          </a:p>
          <a:p>
            <a:endParaRPr lang="en-US" dirty="0"/>
          </a:p>
          <a:p>
            <a:endParaRPr lang="en-US" dirty="0" smtClean="0"/>
          </a:p>
          <a:p>
            <a:endParaRPr lang="en-US" dirty="0"/>
          </a:p>
        </p:txBody>
      </p:sp>
    </p:spTree>
    <p:extLst>
      <p:ext uri="{BB962C8B-B14F-4D97-AF65-F5344CB8AC3E}">
        <p14:creationId xmlns:p14="http://schemas.microsoft.com/office/powerpoint/2010/main" val="363746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Computational Time</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472" y="1875503"/>
            <a:ext cx="6557165" cy="341240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0044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177045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12224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420733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p>
          <a:p>
            <a:r>
              <a:rPr lang="en-US" dirty="0"/>
              <a:t>Less than 0.05% actually visited!</a:t>
            </a:r>
          </a:p>
          <a:p>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a:off x="5640935" y="3887115"/>
            <a:ext cx="916230" cy="29565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280837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p>
          <a:p>
            <a:r>
              <a:rPr lang="en-US" dirty="0"/>
              <a:t>Less than 0.05% actually visited!</a:t>
            </a:r>
          </a:p>
          <a:p>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a:off x="5640935" y="3887115"/>
            <a:ext cx="916230" cy="29565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5525" y="5469826"/>
            <a:ext cx="1518510" cy="1220231"/>
          </a:xfrm>
          <a:prstGeom prst="rect">
            <a:avLst/>
          </a:prstGeom>
        </p:spPr>
      </p:pic>
    </p:spTree>
    <p:extLst>
      <p:ext uri="{BB962C8B-B14F-4D97-AF65-F5344CB8AC3E}">
        <p14:creationId xmlns:p14="http://schemas.microsoft.com/office/powerpoint/2010/main" val="9142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4047</TotalTime>
  <Words>3972</Words>
  <Application>Microsoft Office PowerPoint</Application>
  <PresentationFormat>On-screen Show (4:3)</PresentationFormat>
  <Paragraphs>434</Paragraphs>
  <Slides>40</Slides>
  <Notes>40</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Cambria Math</vt:lpstr>
      <vt:lpstr>Office Theme</vt:lpstr>
      <vt:lpstr>Informative Seafloor Exploration for Benthic Habitat Mapping</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PowerPoint Presentation</vt:lpstr>
      <vt:lpstr>Benthic Habitat Mapping</vt:lpstr>
      <vt:lpstr>Benthic Habitat Mapping</vt:lpstr>
      <vt:lpstr>Benthic Habitat Mapping</vt:lpstr>
      <vt:lpstr>Bathymetric Features</vt:lpstr>
      <vt:lpstr>Bathymetric Features</vt:lpstr>
      <vt:lpstr>Gaussian Processes  for Bayesian Modeling</vt:lpstr>
      <vt:lpstr>Gaussian Processes  for Bayesian Modeling</vt:lpstr>
      <vt:lpstr>Gaussian Processes  for Bayesian Modeling</vt:lpstr>
      <vt:lpstr>Gaussian Processes Classifiers</vt:lpstr>
      <vt:lpstr>Gaussian Processes Classifiers</vt:lpstr>
      <vt:lpstr>Gaussian Process Classifiers</vt:lpstr>
      <vt:lpstr>Mapping Benthic Habitats  at Scott Reef</vt:lpstr>
      <vt:lpstr>Informative Seafloor Exploration: Acquisition Functions</vt:lpstr>
      <vt:lpstr>Informative Seafloor Exploration: Acquisition Functions</vt:lpstr>
      <vt:lpstr>Informative Seafloor Exploration: Acquisition Functions</vt:lpstr>
      <vt:lpstr>Informative Seafloor Exploration: Acquisition Functions</vt:lpstr>
      <vt:lpstr>Linearised Model Differential Entropy</vt:lpstr>
      <vt:lpstr>Receding Horizon Formulation</vt:lpstr>
      <vt:lpstr>Receding Horizon Formulation</vt:lpstr>
      <vt:lpstr>Initial Situation at Scott Reef</vt:lpstr>
      <vt:lpstr>Informative Seafloor Exploration at Scott Reef</vt:lpstr>
      <vt:lpstr>Informative Seafloor Exploration at Scott Reef</vt:lpstr>
      <vt:lpstr>Before…     After…</vt:lpstr>
      <vt:lpstr>Ground Truth…  After…</vt:lpstr>
      <vt:lpstr>Comparison with Other Exploration Policies</vt:lpstr>
      <vt:lpstr>Final Mapping Error (%) after five 6.6 km missions</vt:lpstr>
      <vt:lpstr>Final Mapping Error (%) after five 6.6 km missions</vt:lpstr>
      <vt:lpstr>Thank You!</vt:lpstr>
      <vt:lpstr>Prediction Information Entropy V.S. Linearised Model Differential Entropy</vt:lpstr>
      <vt:lpstr>Computational Time</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Kelvin Hsu</cp:lastModifiedBy>
  <cp:revision>283</cp:revision>
  <dcterms:created xsi:type="dcterms:W3CDTF">2013-08-21T19:17:07Z</dcterms:created>
  <dcterms:modified xsi:type="dcterms:W3CDTF">2015-10-16T00:19:11Z</dcterms:modified>
</cp:coreProperties>
</file>